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omments/comment1.xml" ContentType="application/vnd.openxmlformats-officedocument.presentationml.comment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8" r:id="rId1"/>
    <p:sldMasterId id="2147483684" r:id="rId2"/>
    <p:sldMasterId id="2147483672" r:id="rId3"/>
    <p:sldMasterId id="2147483710" r:id="rId4"/>
  </p:sldMasterIdLst>
  <p:notesMasterIdLst>
    <p:notesMasterId r:id="rId35"/>
  </p:notesMasterIdLst>
  <p:sldIdLst>
    <p:sldId id="265" r:id="rId5"/>
    <p:sldId id="306" r:id="rId6"/>
    <p:sldId id="295" r:id="rId7"/>
    <p:sldId id="307" r:id="rId8"/>
    <p:sldId id="308" r:id="rId9"/>
    <p:sldId id="309" r:id="rId10"/>
    <p:sldId id="310" r:id="rId11"/>
    <p:sldId id="312" r:id="rId12"/>
    <p:sldId id="311" r:id="rId13"/>
    <p:sldId id="313" r:id="rId14"/>
    <p:sldId id="333" r:id="rId15"/>
    <p:sldId id="314" r:id="rId16"/>
    <p:sldId id="317" r:id="rId17"/>
    <p:sldId id="318" r:id="rId18"/>
    <p:sldId id="316" r:id="rId19"/>
    <p:sldId id="334" r:id="rId20"/>
    <p:sldId id="319" r:id="rId21"/>
    <p:sldId id="320" r:id="rId22"/>
    <p:sldId id="321" r:id="rId23"/>
    <p:sldId id="322" r:id="rId24"/>
    <p:sldId id="323" r:id="rId25"/>
    <p:sldId id="324" r:id="rId26"/>
    <p:sldId id="325" r:id="rId27"/>
    <p:sldId id="326" r:id="rId28"/>
    <p:sldId id="327" r:id="rId29"/>
    <p:sldId id="336" r:id="rId30"/>
    <p:sldId id="329" r:id="rId31"/>
    <p:sldId id="330" r:id="rId32"/>
    <p:sldId id="331" r:id="rId33"/>
    <p:sldId id="332" r:id="rId34"/>
  </p:sldIdLst>
  <p:sldSz cx="10160000" cy="5715000"/>
  <p:notesSz cx="6858000" cy="9144000"/>
  <p:defaultTextStyle>
    <a:defPPr>
      <a:defRPr lang="ja-JP"/>
    </a:defPPr>
    <a:lvl1pPr marL="0" algn="l" defTabSz="713175" rtl="0" eaLnBrk="1" latinLnBrk="0" hangingPunct="1">
      <a:defRPr kumimoji="1" sz="1404" kern="1200">
        <a:solidFill>
          <a:schemeClr val="tx1"/>
        </a:solidFill>
        <a:latin typeface="+mn-lt"/>
        <a:ea typeface="+mn-ea"/>
        <a:cs typeface="+mn-cs"/>
      </a:defRPr>
    </a:lvl1pPr>
    <a:lvl2pPr marL="356587" algn="l" defTabSz="713175" rtl="0" eaLnBrk="1" latinLnBrk="0" hangingPunct="1">
      <a:defRPr kumimoji="1" sz="1404" kern="1200">
        <a:solidFill>
          <a:schemeClr val="tx1"/>
        </a:solidFill>
        <a:latin typeface="+mn-lt"/>
        <a:ea typeface="+mn-ea"/>
        <a:cs typeface="+mn-cs"/>
      </a:defRPr>
    </a:lvl2pPr>
    <a:lvl3pPr marL="713175" algn="l" defTabSz="713175" rtl="0" eaLnBrk="1" latinLnBrk="0" hangingPunct="1">
      <a:defRPr kumimoji="1" sz="1404" kern="1200">
        <a:solidFill>
          <a:schemeClr val="tx1"/>
        </a:solidFill>
        <a:latin typeface="+mn-lt"/>
        <a:ea typeface="+mn-ea"/>
        <a:cs typeface="+mn-cs"/>
      </a:defRPr>
    </a:lvl3pPr>
    <a:lvl4pPr marL="1069763" algn="l" defTabSz="713175" rtl="0" eaLnBrk="1" latinLnBrk="0" hangingPunct="1">
      <a:defRPr kumimoji="1" sz="1404" kern="1200">
        <a:solidFill>
          <a:schemeClr val="tx1"/>
        </a:solidFill>
        <a:latin typeface="+mn-lt"/>
        <a:ea typeface="+mn-ea"/>
        <a:cs typeface="+mn-cs"/>
      </a:defRPr>
    </a:lvl4pPr>
    <a:lvl5pPr marL="1426350" algn="l" defTabSz="713175" rtl="0" eaLnBrk="1" latinLnBrk="0" hangingPunct="1">
      <a:defRPr kumimoji="1" sz="1404" kern="1200">
        <a:solidFill>
          <a:schemeClr val="tx1"/>
        </a:solidFill>
        <a:latin typeface="+mn-lt"/>
        <a:ea typeface="+mn-ea"/>
        <a:cs typeface="+mn-cs"/>
      </a:defRPr>
    </a:lvl5pPr>
    <a:lvl6pPr marL="1782938" algn="l" defTabSz="713175" rtl="0" eaLnBrk="1" latinLnBrk="0" hangingPunct="1">
      <a:defRPr kumimoji="1" sz="1404" kern="1200">
        <a:solidFill>
          <a:schemeClr val="tx1"/>
        </a:solidFill>
        <a:latin typeface="+mn-lt"/>
        <a:ea typeface="+mn-ea"/>
        <a:cs typeface="+mn-cs"/>
      </a:defRPr>
    </a:lvl6pPr>
    <a:lvl7pPr marL="2139524" algn="l" defTabSz="713175" rtl="0" eaLnBrk="1" latinLnBrk="0" hangingPunct="1">
      <a:defRPr kumimoji="1" sz="1404" kern="1200">
        <a:solidFill>
          <a:schemeClr val="tx1"/>
        </a:solidFill>
        <a:latin typeface="+mn-lt"/>
        <a:ea typeface="+mn-ea"/>
        <a:cs typeface="+mn-cs"/>
      </a:defRPr>
    </a:lvl7pPr>
    <a:lvl8pPr marL="2496112" algn="l" defTabSz="713175" rtl="0" eaLnBrk="1" latinLnBrk="0" hangingPunct="1">
      <a:defRPr kumimoji="1" sz="1404" kern="1200">
        <a:solidFill>
          <a:schemeClr val="tx1"/>
        </a:solidFill>
        <a:latin typeface="+mn-lt"/>
        <a:ea typeface="+mn-ea"/>
        <a:cs typeface="+mn-cs"/>
      </a:defRPr>
    </a:lvl8pPr>
    <a:lvl9pPr marL="2852700" algn="l" defTabSz="713175" rtl="0" eaLnBrk="1" latinLnBrk="0" hangingPunct="1">
      <a:defRPr kumimoji="1" sz="1404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845" userDrawn="1">
          <p15:clr>
            <a:srgbClr val="A4A3A4"/>
          </p15:clr>
        </p15:guide>
        <p15:guide id="2" pos="3291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awahara" initials="k" lastIdx="12" clrIdx="0">
    <p:extLst>
      <p:ext uri="{19B8F6BF-5375-455C-9EA6-DF929625EA0E}">
        <p15:presenceInfo xmlns:p15="http://schemas.microsoft.com/office/powerpoint/2012/main" userId="kawahara" providerId="None"/>
      </p:ext>
    </p:extLst>
  </p:cmAuthor>
  <p:cmAuthor id="2" name="前田 美弥" initials="前田" lastIdx="11" clrIdx="1">
    <p:extLst>
      <p:ext uri="{19B8F6BF-5375-455C-9EA6-DF929625EA0E}">
        <p15:presenceInfo xmlns:p15="http://schemas.microsoft.com/office/powerpoint/2012/main" userId="S-1-5-21-1526231339-3933217477-2077139423-9107" providerId="AD"/>
      </p:ext>
    </p:extLst>
  </p:cmAuthor>
  <p:cmAuthor id="3" name="前崎 希" initials="前崎" lastIdx="4" clrIdx="2">
    <p:extLst>
      <p:ext uri="{19B8F6BF-5375-455C-9EA6-DF929625EA0E}">
        <p15:presenceInfo xmlns:p15="http://schemas.microsoft.com/office/powerpoint/2012/main" userId="S-1-5-21-1526231339-3933217477-2077139423-231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4B4B"/>
    <a:srgbClr val="C00000"/>
    <a:srgbClr val="F9FBFD"/>
    <a:srgbClr val="FFFFFF"/>
    <a:srgbClr val="000000"/>
    <a:srgbClr val="FFFFCC"/>
    <a:srgbClr val="FFFCF3"/>
    <a:srgbClr val="F2F7FC"/>
    <a:srgbClr val="FFF2CC"/>
    <a:srgbClr val="579ED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0" autoAdjust="0"/>
    <p:restoredTop sz="95214" autoAdjust="0"/>
  </p:normalViewPr>
  <p:slideViewPr>
    <p:cSldViewPr showGuides="1">
      <p:cViewPr varScale="1">
        <p:scale>
          <a:sx n="102" d="100"/>
          <a:sy n="102" d="100"/>
        </p:scale>
        <p:origin x="1027" y="77"/>
      </p:cViewPr>
      <p:guideLst>
        <p:guide orient="horz" pos="1845"/>
        <p:guide pos="3291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howGuides="1">
      <p:cViewPr varScale="1">
        <p:scale>
          <a:sx n="116" d="100"/>
          <a:sy n="116" d="100"/>
        </p:scale>
        <p:origin x="3440" y="6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theme" Target="theme/theme1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commentAuthors" Target="commentAuthor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notesMaster" Target="notesMasters/notesMaster1.xml"/><Relationship Id="rId8" Type="http://schemas.openxmlformats.org/officeDocument/2006/relationships/slide" Target="slides/slide4.xml"/><Relationship Id="rId3" Type="http://schemas.openxmlformats.org/officeDocument/2006/relationships/slideMaster" Target="slideMasters/slideMaster3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2" dt="2021-07-02T14:48:05.358" idx="11">
    <p:pos x="4123" y="2908"/>
    <p:text>「など」を平仮名にしました</p:text>
    <p:extLst>
      <p:ext uri="{C676402C-5697-4E1C-873F-D02D1690AC5C}">
        <p15:threadingInfo xmlns:p15="http://schemas.microsoft.com/office/powerpoint/2012/main" timeZoneBias="-540"/>
      </p:ext>
    </p:extLst>
  </p:cm>
</p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B805AF5-13E1-4DBB-B64F-374E3688F250}" type="datetimeFigureOut">
              <a:rPr kumimoji="1" lang="ja-JP" altLang="en-US" smtClean="0"/>
              <a:t>2023/12/22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1968C26-6626-45D2-8C6F-F94F6D17F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458668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713175" rtl="0" eaLnBrk="1" latinLnBrk="0" hangingPunct="1">
      <a:defRPr kumimoji="1" sz="936" kern="1200">
        <a:solidFill>
          <a:schemeClr val="tx1"/>
        </a:solidFill>
        <a:latin typeface="+mn-lt"/>
        <a:ea typeface="+mn-ea"/>
        <a:cs typeface="+mn-cs"/>
      </a:defRPr>
    </a:lvl1pPr>
    <a:lvl2pPr marL="356587" algn="l" defTabSz="713175" rtl="0" eaLnBrk="1" latinLnBrk="0" hangingPunct="1">
      <a:defRPr kumimoji="1" sz="936" kern="1200">
        <a:solidFill>
          <a:schemeClr val="tx1"/>
        </a:solidFill>
        <a:latin typeface="+mn-lt"/>
        <a:ea typeface="+mn-ea"/>
        <a:cs typeface="+mn-cs"/>
      </a:defRPr>
    </a:lvl2pPr>
    <a:lvl3pPr marL="713175" algn="l" defTabSz="713175" rtl="0" eaLnBrk="1" latinLnBrk="0" hangingPunct="1">
      <a:defRPr kumimoji="1" sz="936" kern="1200">
        <a:solidFill>
          <a:schemeClr val="tx1"/>
        </a:solidFill>
        <a:latin typeface="+mn-lt"/>
        <a:ea typeface="+mn-ea"/>
        <a:cs typeface="+mn-cs"/>
      </a:defRPr>
    </a:lvl3pPr>
    <a:lvl4pPr marL="1069763" algn="l" defTabSz="713175" rtl="0" eaLnBrk="1" latinLnBrk="0" hangingPunct="1">
      <a:defRPr kumimoji="1" sz="936" kern="1200">
        <a:solidFill>
          <a:schemeClr val="tx1"/>
        </a:solidFill>
        <a:latin typeface="+mn-lt"/>
        <a:ea typeface="+mn-ea"/>
        <a:cs typeface="+mn-cs"/>
      </a:defRPr>
    </a:lvl4pPr>
    <a:lvl5pPr marL="1426350" algn="l" defTabSz="713175" rtl="0" eaLnBrk="1" latinLnBrk="0" hangingPunct="1">
      <a:defRPr kumimoji="1" sz="936" kern="1200">
        <a:solidFill>
          <a:schemeClr val="tx1"/>
        </a:solidFill>
        <a:latin typeface="+mn-lt"/>
        <a:ea typeface="+mn-ea"/>
        <a:cs typeface="+mn-cs"/>
      </a:defRPr>
    </a:lvl5pPr>
    <a:lvl6pPr marL="1782938" algn="l" defTabSz="713175" rtl="0" eaLnBrk="1" latinLnBrk="0" hangingPunct="1">
      <a:defRPr kumimoji="1" sz="936" kern="1200">
        <a:solidFill>
          <a:schemeClr val="tx1"/>
        </a:solidFill>
        <a:latin typeface="+mn-lt"/>
        <a:ea typeface="+mn-ea"/>
        <a:cs typeface="+mn-cs"/>
      </a:defRPr>
    </a:lvl6pPr>
    <a:lvl7pPr marL="2139524" algn="l" defTabSz="713175" rtl="0" eaLnBrk="1" latinLnBrk="0" hangingPunct="1">
      <a:defRPr kumimoji="1" sz="936" kern="1200">
        <a:solidFill>
          <a:schemeClr val="tx1"/>
        </a:solidFill>
        <a:latin typeface="+mn-lt"/>
        <a:ea typeface="+mn-ea"/>
        <a:cs typeface="+mn-cs"/>
      </a:defRPr>
    </a:lvl7pPr>
    <a:lvl8pPr marL="2496112" algn="l" defTabSz="713175" rtl="0" eaLnBrk="1" latinLnBrk="0" hangingPunct="1">
      <a:defRPr kumimoji="1" sz="936" kern="1200">
        <a:solidFill>
          <a:schemeClr val="tx1"/>
        </a:solidFill>
        <a:latin typeface="+mn-lt"/>
        <a:ea typeface="+mn-ea"/>
        <a:cs typeface="+mn-cs"/>
      </a:defRPr>
    </a:lvl8pPr>
    <a:lvl9pPr marL="2852700" algn="l" defTabSz="713175" rtl="0" eaLnBrk="1" latinLnBrk="0" hangingPunct="1">
      <a:defRPr kumimoji="1" sz="936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/>
              <a:t>（対応）生徒用テキスト</a:t>
            </a:r>
            <a:r>
              <a:rPr kumimoji="1" lang="en-US" altLang="ja-JP" dirty="0"/>
              <a:t>(p.12)</a:t>
            </a:r>
            <a:r>
              <a:rPr kumimoji="1" lang="ja-JP" altLang="en-US" dirty="0"/>
              <a:t>　</a:t>
            </a:r>
            <a:r>
              <a:rPr kumimoji="1" lang="en-US" altLang="ja-JP" dirty="0"/>
              <a:t>Think</a:t>
            </a:r>
            <a:r>
              <a:rPr kumimoji="1" lang="ja-JP" altLang="en-US" dirty="0"/>
              <a:t>「会社員</a:t>
            </a:r>
            <a:r>
              <a:rPr kumimoji="1" lang="en-US" altLang="ja-JP" dirty="0"/>
              <a:t>(</a:t>
            </a:r>
            <a:r>
              <a:rPr kumimoji="1" lang="ja-JP" altLang="en-US" dirty="0"/>
              <a:t>給与所得者</a:t>
            </a:r>
            <a:r>
              <a:rPr kumimoji="1" lang="en-US" altLang="ja-JP" dirty="0"/>
              <a:t>)</a:t>
            </a:r>
            <a:r>
              <a:rPr kumimoji="1" lang="ja-JP" altLang="en-US" dirty="0"/>
              <a:t>の平均年収はどのくらい？」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968C26-6626-45D2-8C6F-F94F6D17F7A1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924671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/>
              <a:t>（対応）生徒用テキスト</a:t>
            </a:r>
            <a:r>
              <a:rPr kumimoji="1" lang="en-US" altLang="ja-JP" dirty="0"/>
              <a:t>(p.13)</a:t>
            </a:r>
            <a:r>
              <a:rPr kumimoji="1" lang="ja-JP" altLang="en-US" dirty="0"/>
              <a:t>　</a:t>
            </a:r>
            <a:r>
              <a:rPr kumimoji="1" lang="en-US" altLang="ja-JP" dirty="0"/>
              <a:t>Think</a:t>
            </a:r>
            <a:r>
              <a:rPr kumimoji="1" lang="ja-JP" altLang="en-US" dirty="0"/>
              <a:t>「雇用形態を２つ選んでメリット・デメリットを書き出してみよう。」</a:t>
            </a:r>
          </a:p>
          <a:p>
            <a:endParaRPr kumimoji="1" lang="ja-JP" altLang="en-US" dirty="0"/>
          </a:p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968C26-6626-45D2-8C6F-F94F6D17F7A1}" type="slidenum">
              <a:rPr kumimoji="1" lang="ja-JP" altLang="en-US" smtClean="0"/>
              <a:t>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698049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968C26-6626-45D2-8C6F-F94F6D17F7A1}" type="slidenum">
              <a:rPr kumimoji="1" lang="ja-JP" altLang="en-US" smtClean="0"/>
              <a:t>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1342043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ja-JP" sz="936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（対応）生徒用テキスト</a:t>
            </a:r>
            <a:r>
              <a:rPr kumimoji="1" lang="en-US" altLang="ja-JP" sz="936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(p.19)</a:t>
            </a:r>
            <a:r>
              <a:rPr kumimoji="1" lang="ja-JP" altLang="ja-JP" sz="936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　</a:t>
            </a:r>
            <a:r>
              <a:rPr kumimoji="1" lang="en-US" altLang="ja-JP" sz="936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Think</a:t>
            </a:r>
            <a:r>
              <a:rPr kumimoji="1" lang="ja-JP" altLang="ja-JP" sz="936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「</a:t>
            </a:r>
            <a:r>
              <a:rPr kumimoji="1" lang="ja-JP" altLang="en-US" sz="936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貯蓄と保険のメリット・デメリットを考えてみよう</a:t>
            </a:r>
            <a:r>
              <a:rPr kumimoji="1" lang="ja-JP" altLang="ja-JP" sz="936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」</a:t>
            </a:r>
          </a:p>
          <a:p>
            <a:r>
              <a:rPr kumimoji="1" lang="en-US" altLang="ja-JP" sz="936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kumimoji="1" lang="ja-JP" altLang="ja-JP" sz="936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968C26-6626-45D2-8C6F-F94F6D17F7A1}" type="slidenum">
              <a:rPr kumimoji="1" lang="ja-JP" altLang="en-US" smtClean="0"/>
              <a:t>29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8966409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968C26-6626-45D2-8C6F-F94F6D17F7A1}" type="slidenum">
              <a:rPr kumimoji="1" lang="ja-JP" altLang="en-US" smtClean="0"/>
              <a:t>30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560542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270000" y="935039"/>
            <a:ext cx="7620000" cy="1990725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270000" y="3001966"/>
            <a:ext cx="7620000" cy="1379537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63" indent="0" algn="ctr">
              <a:buNone/>
              <a:defRPr sz="2000"/>
            </a:lvl2pPr>
            <a:lvl3pPr marL="914327" indent="0" algn="ctr">
              <a:buNone/>
              <a:defRPr sz="1800"/>
            </a:lvl3pPr>
            <a:lvl4pPr marL="1371490" indent="0" algn="ctr">
              <a:buNone/>
              <a:defRPr sz="1600"/>
            </a:lvl4pPr>
            <a:lvl5pPr marL="1828654" indent="0" algn="ctr">
              <a:buNone/>
              <a:defRPr sz="1600"/>
            </a:lvl5pPr>
            <a:lvl6pPr marL="2285818" indent="0" algn="ctr">
              <a:buNone/>
              <a:defRPr sz="1600"/>
            </a:lvl6pPr>
            <a:lvl7pPr marL="2742980" indent="0" algn="ctr">
              <a:buNone/>
              <a:defRPr sz="1600"/>
            </a:lvl7pPr>
            <a:lvl8pPr marL="3200144" indent="0" algn="ctr">
              <a:buNone/>
              <a:defRPr sz="1600"/>
            </a:lvl8pPr>
            <a:lvl9pPr marL="3657308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21311-CAA6-49DB-B202-7505CAA3F872}" type="datetimeFigureOut">
              <a:rPr kumimoji="1" lang="ja-JP" altLang="en-US" smtClean="0"/>
              <a:t>2023/12/22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1EBBB-9E35-43F5-B088-21BA6C5ACB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902028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21311-CAA6-49DB-B202-7505CAA3F872}" type="datetimeFigureOut">
              <a:rPr kumimoji="1" lang="ja-JP" altLang="en-US" smtClean="0"/>
              <a:t>2023/12/22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1EBBB-9E35-43F5-B088-21BA6C5ACB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883646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270751" y="304803"/>
            <a:ext cx="2190750" cy="4843463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98502" y="304803"/>
            <a:ext cx="6402917" cy="4843463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21311-CAA6-49DB-B202-7505CAA3F872}" type="datetimeFigureOut">
              <a:rPr kumimoji="1" lang="ja-JP" altLang="en-US" smtClean="0"/>
              <a:t>2023/12/22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1EBBB-9E35-43F5-B088-21BA6C5ACB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5879644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270000" y="935039"/>
            <a:ext cx="7620000" cy="1990725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270000" y="3001966"/>
            <a:ext cx="7620000" cy="1379537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63" indent="0" algn="ctr">
              <a:buNone/>
              <a:defRPr sz="2000"/>
            </a:lvl2pPr>
            <a:lvl3pPr marL="914327" indent="0" algn="ctr">
              <a:buNone/>
              <a:defRPr sz="1800"/>
            </a:lvl3pPr>
            <a:lvl4pPr marL="1371490" indent="0" algn="ctr">
              <a:buNone/>
              <a:defRPr sz="1600"/>
            </a:lvl4pPr>
            <a:lvl5pPr marL="1828654" indent="0" algn="ctr">
              <a:buNone/>
              <a:defRPr sz="1600"/>
            </a:lvl5pPr>
            <a:lvl6pPr marL="2285818" indent="0" algn="ctr">
              <a:buNone/>
              <a:defRPr sz="1600"/>
            </a:lvl6pPr>
            <a:lvl7pPr marL="2742980" indent="0" algn="ctr">
              <a:buNone/>
              <a:defRPr sz="1600"/>
            </a:lvl7pPr>
            <a:lvl8pPr marL="3200144" indent="0" algn="ctr">
              <a:buNone/>
              <a:defRPr sz="1600"/>
            </a:lvl8pPr>
            <a:lvl9pPr marL="3657308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7B414-8236-41B3-86FE-BCD59B89E365}" type="datetimeFigureOut">
              <a:rPr kumimoji="1" lang="ja-JP" altLang="en-US" smtClean="0"/>
              <a:t>2023/12/22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55D2B-1195-4E3F-B060-FBFA3105CAE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7714890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7B414-8236-41B3-86FE-BCD59B89E365}" type="datetimeFigureOut">
              <a:rPr kumimoji="1" lang="ja-JP" altLang="en-US" smtClean="0"/>
              <a:t>2023/12/22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55D2B-1195-4E3F-B060-FBFA3105CAE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987496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93209" y="1425575"/>
            <a:ext cx="8763000" cy="2376488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93209" y="3824288"/>
            <a:ext cx="8763000" cy="1250950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63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2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49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6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81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298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14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30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7B414-8236-41B3-86FE-BCD59B89E365}" type="datetimeFigureOut">
              <a:rPr kumimoji="1" lang="ja-JP" altLang="en-US" smtClean="0"/>
              <a:t>2023/12/22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55D2B-1195-4E3F-B060-FBFA3105CAE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2716641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98500" y="1520825"/>
            <a:ext cx="4296833" cy="36274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164669" y="1520825"/>
            <a:ext cx="4296833" cy="36274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7B414-8236-41B3-86FE-BCD59B89E365}" type="datetimeFigureOut">
              <a:rPr kumimoji="1" lang="ja-JP" altLang="en-US" smtClean="0"/>
              <a:t>2023/12/22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55D2B-1195-4E3F-B060-FBFA3105CAE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0601786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00264" y="304800"/>
            <a:ext cx="8763000" cy="1104900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00267" y="1401763"/>
            <a:ext cx="4298597" cy="6858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63" indent="0">
              <a:buNone/>
              <a:defRPr sz="2000" b="1"/>
            </a:lvl2pPr>
            <a:lvl3pPr marL="914327" indent="0">
              <a:buNone/>
              <a:defRPr sz="1800" b="1"/>
            </a:lvl3pPr>
            <a:lvl4pPr marL="1371490" indent="0">
              <a:buNone/>
              <a:defRPr sz="1600" b="1"/>
            </a:lvl4pPr>
            <a:lvl5pPr marL="1828654" indent="0">
              <a:buNone/>
              <a:defRPr sz="1600" b="1"/>
            </a:lvl5pPr>
            <a:lvl6pPr marL="2285818" indent="0">
              <a:buNone/>
              <a:defRPr sz="1600" b="1"/>
            </a:lvl6pPr>
            <a:lvl7pPr marL="2742980" indent="0">
              <a:buNone/>
              <a:defRPr sz="1600" b="1"/>
            </a:lvl7pPr>
            <a:lvl8pPr marL="3200144" indent="0">
              <a:buNone/>
              <a:defRPr sz="1600" b="1"/>
            </a:lvl8pPr>
            <a:lvl9pPr marL="3657308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700267" y="2087564"/>
            <a:ext cx="4298597" cy="3070225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143501" y="1401763"/>
            <a:ext cx="4319764" cy="6858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63" indent="0">
              <a:buNone/>
              <a:defRPr sz="2000" b="1"/>
            </a:lvl2pPr>
            <a:lvl3pPr marL="914327" indent="0">
              <a:buNone/>
              <a:defRPr sz="1800" b="1"/>
            </a:lvl3pPr>
            <a:lvl4pPr marL="1371490" indent="0">
              <a:buNone/>
              <a:defRPr sz="1600" b="1"/>
            </a:lvl4pPr>
            <a:lvl5pPr marL="1828654" indent="0">
              <a:buNone/>
              <a:defRPr sz="1600" b="1"/>
            </a:lvl5pPr>
            <a:lvl6pPr marL="2285818" indent="0">
              <a:buNone/>
              <a:defRPr sz="1600" b="1"/>
            </a:lvl6pPr>
            <a:lvl7pPr marL="2742980" indent="0">
              <a:buNone/>
              <a:defRPr sz="1600" b="1"/>
            </a:lvl7pPr>
            <a:lvl8pPr marL="3200144" indent="0">
              <a:buNone/>
              <a:defRPr sz="1600" b="1"/>
            </a:lvl8pPr>
            <a:lvl9pPr marL="3657308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143501" y="2087564"/>
            <a:ext cx="4319764" cy="3070225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7B414-8236-41B3-86FE-BCD59B89E365}" type="datetimeFigureOut">
              <a:rPr kumimoji="1" lang="ja-JP" altLang="en-US" smtClean="0"/>
              <a:t>2023/12/22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55D2B-1195-4E3F-B060-FBFA3105CAE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9447827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7B414-8236-41B3-86FE-BCD59B89E365}" type="datetimeFigureOut">
              <a:rPr kumimoji="1" lang="ja-JP" altLang="en-US" smtClean="0"/>
              <a:t>2023/12/22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55D2B-1195-4E3F-B060-FBFA3105CAE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8272507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7B414-8236-41B3-86FE-BCD59B89E365}" type="datetimeFigureOut">
              <a:rPr kumimoji="1" lang="ja-JP" altLang="en-US" smtClean="0"/>
              <a:t>2023/12/22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55D2B-1195-4E3F-B060-FBFA3105CAE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3948683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00265" y="381000"/>
            <a:ext cx="3277306" cy="13335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319764" y="822328"/>
            <a:ext cx="5143500" cy="40624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700265" y="1714500"/>
            <a:ext cx="3277306" cy="3176588"/>
          </a:xfrm>
        </p:spPr>
        <p:txBody>
          <a:bodyPr/>
          <a:lstStyle>
            <a:lvl1pPr marL="0" indent="0">
              <a:buNone/>
              <a:defRPr sz="1600"/>
            </a:lvl1pPr>
            <a:lvl2pPr marL="457163" indent="0">
              <a:buNone/>
              <a:defRPr sz="1400"/>
            </a:lvl2pPr>
            <a:lvl3pPr marL="914327" indent="0">
              <a:buNone/>
              <a:defRPr sz="1200"/>
            </a:lvl3pPr>
            <a:lvl4pPr marL="1371490" indent="0">
              <a:buNone/>
              <a:defRPr sz="1000"/>
            </a:lvl4pPr>
            <a:lvl5pPr marL="1828654" indent="0">
              <a:buNone/>
              <a:defRPr sz="1000"/>
            </a:lvl5pPr>
            <a:lvl6pPr marL="2285818" indent="0">
              <a:buNone/>
              <a:defRPr sz="1000"/>
            </a:lvl6pPr>
            <a:lvl7pPr marL="2742980" indent="0">
              <a:buNone/>
              <a:defRPr sz="1000"/>
            </a:lvl7pPr>
            <a:lvl8pPr marL="3200144" indent="0">
              <a:buNone/>
              <a:defRPr sz="1000"/>
            </a:lvl8pPr>
            <a:lvl9pPr marL="3657308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7B414-8236-41B3-86FE-BCD59B89E365}" type="datetimeFigureOut">
              <a:rPr kumimoji="1" lang="ja-JP" altLang="en-US" smtClean="0"/>
              <a:t>2023/12/22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55D2B-1195-4E3F-B060-FBFA3105CAE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390512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21311-CAA6-49DB-B202-7505CAA3F872}" type="datetimeFigureOut">
              <a:rPr kumimoji="1" lang="ja-JP" altLang="en-US" smtClean="0"/>
              <a:t>2023/12/22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1EBBB-9E35-43F5-B088-21BA6C5ACB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294723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00265" y="381000"/>
            <a:ext cx="3277306" cy="13335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4319764" y="822328"/>
            <a:ext cx="5143500" cy="4062413"/>
          </a:xfrm>
        </p:spPr>
        <p:txBody>
          <a:bodyPr/>
          <a:lstStyle>
            <a:lvl1pPr marL="0" indent="0">
              <a:buNone/>
              <a:defRPr sz="3200"/>
            </a:lvl1pPr>
            <a:lvl2pPr marL="457163" indent="0">
              <a:buNone/>
              <a:defRPr sz="2800"/>
            </a:lvl2pPr>
            <a:lvl3pPr marL="914327" indent="0">
              <a:buNone/>
              <a:defRPr sz="2400"/>
            </a:lvl3pPr>
            <a:lvl4pPr marL="1371490" indent="0">
              <a:buNone/>
              <a:defRPr sz="2000"/>
            </a:lvl4pPr>
            <a:lvl5pPr marL="1828654" indent="0">
              <a:buNone/>
              <a:defRPr sz="2000"/>
            </a:lvl5pPr>
            <a:lvl6pPr marL="2285818" indent="0">
              <a:buNone/>
              <a:defRPr sz="2000"/>
            </a:lvl6pPr>
            <a:lvl7pPr marL="2742980" indent="0">
              <a:buNone/>
              <a:defRPr sz="2000"/>
            </a:lvl7pPr>
            <a:lvl8pPr marL="3200144" indent="0">
              <a:buNone/>
              <a:defRPr sz="2000"/>
            </a:lvl8pPr>
            <a:lvl9pPr marL="3657308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700265" y="1714500"/>
            <a:ext cx="3277306" cy="3176588"/>
          </a:xfrm>
        </p:spPr>
        <p:txBody>
          <a:bodyPr/>
          <a:lstStyle>
            <a:lvl1pPr marL="0" indent="0">
              <a:buNone/>
              <a:defRPr sz="1600"/>
            </a:lvl1pPr>
            <a:lvl2pPr marL="457163" indent="0">
              <a:buNone/>
              <a:defRPr sz="1400"/>
            </a:lvl2pPr>
            <a:lvl3pPr marL="914327" indent="0">
              <a:buNone/>
              <a:defRPr sz="1200"/>
            </a:lvl3pPr>
            <a:lvl4pPr marL="1371490" indent="0">
              <a:buNone/>
              <a:defRPr sz="1000"/>
            </a:lvl4pPr>
            <a:lvl5pPr marL="1828654" indent="0">
              <a:buNone/>
              <a:defRPr sz="1000"/>
            </a:lvl5pPr>
            <a:lvl6pPr marL="2285818" indent="0">
              <a:buNone/>
              <a:defRPr sz="1000"/>
            </a:lvl6pPr>
            <a:lvl7pPr marL="2742980" indent="0">
              <a:buNone/>
              <a:defRPr sz="1000"/>
            </a:lvl7pPr>
            <a:lvl8pPr marL="3200144" indent="0">
              <a:buNone/>
              <a:defRPr sz="1000"/>
            </a:lvl8pPr>
            <a:lvl9pPr marL="3657308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7B414-8236-41B3-86FE-BCD59B89E365}" type="datetimeFigureOut">
              <a:rPr kumimoji="1" lang="ja-JP" altLang="en-US" smtClean="0"/>
              <a:t>2023/12/22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55D2B-1195-4E3F-B060-FBFA3105CAE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3297995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7B414-8236-41B3-86FE-BCD59B89E365}" type="datetimeFigureOut">
              <a:rPr kumimoji="1" lang="ja-JP" altLang="en-US" smtClean="0"/>
              <a:t>2023/12/22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55D2B-1195-4E3F-B060-FBFA3105CAE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0025506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270751" y="304803"/>
            <a:ext cx="2190750" cy="4843463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98502" y="304803"/>
            <a:ext cx="6402917" cy="4843463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7B414-8236-41B3-86FE-BCD59B89E365}" type="datetimeFigureOut">
              <a:rPr kumimoji="1" lang="ja-JP" altLang="en-US" smtClean="0"/>
              <a:t>2023/12/22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55D2B-1195-4E3F-B060-FBFA3105CAE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549984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270000" y="935039"/>
            <a:ext cx="7620000" cy="1990725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270000" y="3001966"/>
            <a:ext cx="7620000" cy="1379537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63" indent="0" algn="ctr">
              <a:buNone/>
              <a:defRPr sz="2000"/>
            </a:lvl2pPr>
            <a:lvl3pPr marL="914327" indent="0" algn="ctr">
              <a:buNone/>
              <a:defRPr sz="1800"/>
            </a:lvl3pPr>
            <a:lvl4pPr marL="1371490" indent="0" algn="ctr">
              <a:buNone/>
              <a:defRPr sz="1600"/>
            </a:lvl4pPr>
            <a:lvl5pPr marL="1828654" indent="0" algn="ctr">
              <a:buNone/>
              <a:defRPr sz="1600"/>
            </a:lvl5pPr>
            <a:lvl6pPr marL="2285818" indent="0" algn="ctr">
              <a:buNone/>
              <a:defRPr sz="1600"/>
            </a:lvl6pPr>
            <a:lvl7pPr marL="2742980" indent="0" algn="ctr">
              <a:buNone/>
              <a:defRPr sz="1600"/>
            </a:lvl7pPr>
            <a:lvl8pPr marL="3200144" indent="0" algn="ctr">
              <a:buNone/>
              <a:defRPr sz="1600"/>
            </a:lvl8pPr>
            <a:lvl9pPr marL="3657308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3DDCE-A62F-4ADD-976A-11629677DF82}" type="datetimeFigureOut">
              <a:rPr kumimoji="1" lang="ja-JP" altLang="en-US" smtClean="0"/>
              <a:t>2023/12/22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C4557-EF60-4330-82B7-BD44223CCD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3711181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3DDCE-A62F-4ADD-976A-11629677DF82}" type="datetimeFigureOut">
              <a:rPr kumimoji="1" lang="ja-JP" altLang="en-US" smtClean="0"/>
              <a:t>2023/12/22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C4557-EF60-4330-82B7-BD44223CCD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6790694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93209" y="1425575"/>
            <a:ext cx="8763000" cy="2376488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93209" y="3824288"/>
            <a:ext cx="8763000" cy="1250950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63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2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49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6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81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298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14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30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3DDCE-A62F-4ADD-976A-11629677DF82}" type="datetimeFigureOut">
              <a:rPr kumimoji="1" lang="ja-JP" altLang="en-US" smtClean="0"/>
              <a:t>2023/12/22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C4557-EF60-4330-82B7-BD44223CCD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7736284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98500" y="1520825"/>
            <a:ext cx="4296833" cy="36274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164669" y="1520825"/>
            <a:ext cx="4296833" cy="36274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3DDCE-A62F-4ADD-976A-11629677DF82}" type="datetimeFigureOut">
              <a:rPr kumimoji="1" lang="ja-JP" altLang="en-US" smtClean="0"/>
              <a:t>2023/12/22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C4557-EF60-4330-82B7-BD44223CCD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0079879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00264" y="304800"/>
            <a:ext cx="8763000" cy="1104900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00267" y="1401763"/>
            <a:ext cx="4298597" cy="6858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63" indent="0">
              <a:buNone/>
              <a:defRPr sz="2000" b="1"/>
            </a:lvl2pPr>
            <a:lvl3pPr marL="914327" indent="0">
              <a:buNone/>
              <a:defRPr sz="1800" b="1"/>
            </a:lvl3pPr>
            <a:lvl4pPr marL="1371490" indent="0">
              <a:buNone/>
              <a:defRPr sz="1600" b="1"/>
            </a:lvl4pPr>
            <a:lvl5pPr marL="1828654" indent="0">
              <a:buNone/>
              <a:defRPr sz="1600" b="1"/>
            </a:lvl5pPr>
            <a:lvl6pPr marL="2285818" indent="0">
              <a:buNone/>
              <a:defRPr sz="1600" b="1"/>
            </a:lvl6pPr>
            <a:lvl7pPr marL="2742980" indent="0">
              <a:buNone/>
              <a:defRPr sz="1600" b="1"/>
            </a:lvl7pPr>
            <a:lvl8pPr marL="3200144" indent="0">
              <a:buNone/>
              <a:defRPr sz="1600" b="1"/>
            </a:lvl8pPr>
            <a:lvl9pPr marL="3657308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700267" y="2087564"/>
            <a:ext cx="4298597" cy="3070225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143501" y="1401763"/>
            <a:ext cx="4319764" cy="6858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63" indent="0">
              <a:buNone/>
              <a:defRPr sz="2000" b="1"/>
            </a:lvl2pPr>
            <a:lvl3pPr marL="914327" indent="0">
              <a:buNone/>
              <a:defRPr sz="1800" b="1"/>
            </a:lvl3pPr>
            <a:lvl4pPr marL="1371490" indent="0">
              <a:buNone/>
              <a:defRPr sz="1600" b="1"/>
            </a:lvl4pPr>
            <a:lvl5pPr marL="1828654" indent="0">
              <a:buNone/>
              <a:defRPr sz="1600" b="1"/>
            </a:lvl5pPr>
            <a:lvl6pPr marL="2285818" indent="0">
              <a:buNone/>
              <a:defRPr sz="1600" b="1"/>
            </a:lvl6pPr>
            <a:lvl7pPr marL="2742980" indent="0">
              <a:buNone/>
              <a:defRPr sz="1600" b="1"/>
            </a:lvl7pPr>
            <a:lvl8pPr marL="3200144" indent="0">
              <a:buNone/>
              <a:defRPr sz="1600" b="1"/>
            </a:lvl8pPr>
            <a:lvl9pPr marL="3657308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143501" y="2087564"/>
            <a:ext cx="4319764" cy="3070225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3DDCE-A62F-4ADD-976A-11629677DF82}" type="datetimeFigureOut">
              <a:rPr kumimoji="1" lang="ja-JP" altLang="en-US" smtClean="0"/>
              <a:t>2023/12/22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C4557-EF60-4330-82B7-BD44223CCD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6654613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3DDCE-A62F-4ADD-976A-11629677DF82}" type="datetimeFigureOut">
              <a:rPr kumimoji="1" lang="ja-JP" altLang="en-US" smtClean="0"/>
              <a:t>2023/12/22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C4557-EF60-4330-82B7-BD44223CCD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0074698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3DDCE-A62F-4ADD-976A-11629677DF82}" type="datetimeFigureOut">
              <a:rPr kumimoji="1" lang="ja-JP" altLang="en-US" smtClean="0"/>
              <a:t>2023/12/22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C4557-EF60-4330-82B7-BD44223CCD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41927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93209" y="1425575"/>
            <a:ext cx="8763000" cy="2376488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93209" y="3824288"/>
            <a:ext cx="8763000" cy="1250950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63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2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49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6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81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298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14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30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21311-CAA6-49DB-B202-7505CAA3F872}" type="datetimeFigureOut">
              <a:rPr kumimoji="1" lang="ja-JP" altLang="en-US" smtClean="0"/>
              <a:t>2023/12/22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1EBBB-9E35-43F5-B088-21BA6C5ACB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6538735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00265" y="381000"/>
            <a:ext cx="3277306" cy="13335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319764" y="822328"/>
            <a:ext cx="5143500" cy="40624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700265" y="1714500"/>
            <a:ext cx="3277306" cy="3176588"/>
          </a:xfrm>
        </p:spPr>
        <p:txBody>
          <a:bodyPr/>
          <a:lstStyle>
            <a:lvl1pPr marL="0" indent="0">
              <a:buNone/>
              <a:defRPr sz="1600"/>
            </a:lvl1pPr>
            <a:lvl2pPr marL="457163" indent="0">
              <a:buNone/>
              <a:defRPr sz="1400"/>
            </a:lvl2pPr>
            <a:lvl3pPr marL="914327" indent="0">
              <a:buNone/>
              <a:defRPr sz="1200"/>
            </a:lvl3pPr>
            <a:lvl4pPr marL="1371490" indent="0">
              <a:buNone/>
              <a:defRPr sz="1000"/>
            </a:lvl4pPr>
            <a:lvl5pPr marL="1828654" indent="0">
              <a:buNone/>
              <a:defRPr sz="1000"/>
            </a:lvl5pPr>
            <a:lvl6pPr marL="2285818" indent="0">
              <a:buNone/>
              <a:defRPr sz="1000"/>
            </a:lvl6pPr>
            <a:lvl7pPr marL="2742980" indent="0">
              <a:buNone/>
              <a:defRPr sz="1000"/>
            </a:lvl7pPr>
            <a:lvl8pPr marL="3200144" indent="0">
              <a:buNone/>
              <a:defRPr sz="1000"/>
            </a:lvl8pPr>
            <a:lvl9pPr marL="3657308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3DDCE-A62F-4ADD-976A-11629677DF82}" type="datetimeFigureOut">
              <a:rPr kumimoji="1" lang="ja-JP" altLang="en-US" smtClean="0"/>
              <a:t>2023/12/22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C4557-EF60-4330-82B7-BD44223CCD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0055806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00265" y="381000"/>
            <a:ext cx="3277306" cy="13335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4319764" y="822328"/>
            <a:ext cx="5143500" cy="4062413"/>
          </a:xfrm>
        </p:spPr>
        <p:txBody>
          <a:bodyPr/>
          <a:lstStyle>
            <a:lvl1pPr marL="0" indent="0">
              <a:buNone/>
              <a:defRPr sz="3200"/>
            </a:lvl1pPr>
            <a:lvl2pPr marL="457163" indent="0">
              <a:buNone/>
              <a:defRPr sz="2800"/>
            </a:lvl2pPr>
            <a:lvl3pPr marL="914327" indent="0">
              <a:buNone/>
              <a:defRPr sz="2400"/>
            </a:lvl3pPr>
            <a:lvl4pPr marL="1371490" indent="0">
              <a:buNone/>
              <a:defRPr sz="2000"/>
            </a:lvl4pPr>
            <a:lvl5pPr marL="1828654" indent="0">
              <a:buNone/>
              <a:defRPr sz="2000"/>
            </a:lvl5pPr>
            <a:lvl6pPr marL="2285818" indent="0">
              <a:buNone/>
              <a:defRPr sz="2000"/>
            </a:lvl6pPr>
            <a:lvl7pPr marL="2742980" indent="0">
              <a:buNone/>
              <a:defRPr sz="2000"/>
            </a:lvl7pPr>
            <a:lvl8pPr marL="3200144" indent="0">
              <a:buNone/>
              <a:defRPr sz="2000"/>
            </a:lvl8pPr>
            <a:lvl9pPr marL="3657308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700265" y="1714500"/>
            <a:ext cx="3277306" cy="3176588"/>
          </a:xfrm>
        </p:spPr>
        <p:txBody>
          <a:bodyPr/>
          <a:lstStyle>
            <a:lvl1pPr marL="0" indent="0">
              <a:buNone/>
              <a:defRPr sz="1600"/>
            </a:lvl1pPr>
            <a:lvl2pPr marL="457163" indent="0">
              <a:buNone/>
              <a:defRPr sz="1400"/>
            </a:lvl2pPr>
            <a:lvl3pPr marL="914327" indent="0">
              <a:buNone/>
              <a:defRPr sz="1200"/>
            </a:lvl3pPr>
            <a:lvl4pPr marL="1371490" indent="0">
              <a:buNone/>
              <a:defRPr sz="1000"/>
            </a:lvl4pPr>
            <a:lvl5pPr marL="1828654" indent="0">
              <a:buNone/>
              <a:defRPr sz="1000"/>
            </a:lvl5pPr>
            <a:lvl6pPr marL="2285818" indent="0">
              <a:buNone/>
              <a:defRPr sz="1000"/>
            </a:lvl6pPr>
            <a:lvl7pPr marL="2742980" indent="0">
              <a:buNone/>
              <a:defRPr sz="1000"/>
            </a:lvl7pPr>
            <a:lvl8pPr marL="3200144" indent="0">
              <a:buNone/>
              <a:defRPr sz="1000"/>
            </a:lvl8pPr>
            <a:lvl9pPr marL="3657308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3DDCE-A62F-4ADD-976A-11629677DF82}" type="datetimeFigureOut">
              <a:rPr kumimoji="1" lang="ja-JP" altLang="en-US" smtClean="0"/>
              <a:t>2023/12/22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C4557-EF60-4330-82B7-BD44223CCD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09683493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3DDCE-A62F-4ADD-976A-11629677DF82}" type="datetimeFigureOut">
              <a:rPr kumimoji="1" lang="ja-JP" altLang="en-US" smtClean="0"/>
              <a:t>2023/12/22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C4557-EF60-4330-82B7-BD44223CCD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1877561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270751" y="304803"/>
            <a:ext cx="2190750" cy="4843463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98502" y="304803"/>
            <a:ext cx="6402917" cy="4843463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3DDCE-A62F-4ADD-976A-11629677DF82}" type="datetimeFigureOut">
              <a:rPr kumimoji="1" lang="ja-JP" altLang="en-US" smtClean="0"/>
              <a:t>2023/12/22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C4557-EF60-4330-82B7-BD44223CCD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98389605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70000" y="935302"/>
            <a:ext cx="7620000" cy="1989667"/>
          </a:xfrm>
        </p:spPr>
        <p:txBody>
          <a:bodyPr anchor="b"/>
          <a:lstStyle>
            <a:lvl1pPr algn="ctr">
              <a:defRPr sz="5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70000" y="3001698"/>
            <a:ext cx="7620000" cy="1379802"/>
          </a:xfrm>
        </p:spPr>
        <p:txBody>
          <a:bodyPr/>
          <a:lstStyle>
            <a:lvl1pPr marL="0" indent="0" algn="ctr">
              <a:buNone/>
              <a:defRPr sz="2000"/>
            </a:lvl1pPr>
            <a:lvl2pPr marL="380955" indent="0" algn="ctr">
              <a:buNone/>
              <a:defRPr sz="1667"/>
            </a:lvl2pPr>
            <a:lvl3pPr marL="761910" indent="0" algn="ctr">
              <a:buNone/>
              <a:defRPr sz="1500"/>
            </a:lvl3pPr>
            <a:lvl4pPr marL="1142863" indent="0" algn="ctr">
              <a:buNone/>
              <a:defRPr sz="1333"/>
            </a:lvl4pPr>
            <a:lvl5pPr marL="1523817" indent="0" algn="ctr">
              <a:buNone/>
              <a:defRPr sz="1333"/>
            </a:lvl5pPr>
            <a:lvl6pPr marL="1904772" indent="0" algn="ctr">
              <a:buNone/>
              <a:defRPr sz="1333"/>
            </a:lvl6pPr>
            <a:lvl7pPr marL="2285727" indent="0" algn="ctr">
              <a:buNone/>
              <a:defRPr sz="1333"/>
            </a:lvl7pPr>
            <a:lvl8pPr marL="2666680" indent="0" algn="ctr">
              <a:buNone/>
              <a:defRPr sz="1333"/>
            </a:lvl8pPr>
            <a:lvl9pPr marL="3047634" indent="0" algn="ctr">
              <a:buNone/>
              <a:defRPr sz="1333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8B4AA5-F575-4930-9FF2-46693ADA81E3}" type="datetimeFigureOut">
              <a:rPr kumimoji="1" lang="ja-JP" altLang="en-US" smtClean="0"/>
              <a:t>2023/12/22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0F217-F711-44E5-8A37-83B2CA793A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32578094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8B4AA5-F575-4930-9FF2-46693ADA81E3}" type="datetimeFigureOut">
              <a:rPr kumimoji="1" lang="ja-JP" altLang="en-US" smtClean="0"/>
              <a:t>2023/12/22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0F217-F711-44E5-8A37-83B2CA793A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44535913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3208" y="1424784"/>
            <a:ext cx="8763000" cy="2377281"/>
          </a:xfrm>
        </p:spPr>
        <p:txBody>
          <a:bodyPr anchor="b"/>
          <a:lstStyle>
            <a:lvl1pPr>
              <a:defRPr sz="5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3208" y="3824555"/>
            <a:ext cx="8763000" cy="1250156"/>
          </a:xfrm>
        </p:spPr>
        <p:txBody>
          <a:bodyPr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380955" indent="0">
              <a:buNone/>
              <a:defRPr sz="1667">
                <a:solidFill>
                  <a:schemeClr val="tx1">
                    <a:tint val="75000"/>
                  </a:schemeClr>
                </a:solidFill>
              </a:defRPr>
            </a:lvl2pPr>
            <a:lvl3pPr marL="76191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3pPr>
            <a:lvl4pPr marL="1142863" indent="0">
              <a:buNone/>
              <a:defRPr sz="1333">
                <a:solidFill>
                  <a:schemeClr val="tx1">
                    <a:tint val="75000"/>
                  </a:schemeClr>
                </a:solidFill>
              </a:defRPr>
            </a:lvl4pPr>
            <a:lvl5pPr marL="1523817" indent="0">
              <a:buNone/>
              <a:defRPr sz="1333">
                <a:solidFill>
                  <a:schemeClr val="tx1">
                    <a:tint val="75000"/>
                  </a:schemeClr>
                </a:solidFill>
              </a:defRPr>
            </a:lvl5pPr>
            <a:lvl6pPr marL="1904772" indent="0">
              <a:buNone/>
              <a:defRPr sz="1333">
                <a:solidFill>
                  <a:schemeClr val="tx1">
                    <a:tint val="75000"/>
                  </a:schemeClr>
                </a:solidFill>
              </a:defRPr>
            </a:lvl6pPr>
            <a:lvl7pPr marL="2285727" indent="0">
              <a:buNone/>
              <a:defRPr sz="1333">
                <a:solidFill>
                  <a:schemeClr val="tx1">
                    <a:tint val="75000"/>
                  </a:schemeClr>
                </a:solidFill>
              </a:defRPr>
            </a:lvl7pPr>
            <a:lvl8pPr marL="2666680" indent="0">
              <a:buNone/>
              <a:defRPr sz="1333">
                <a:solidFill>
                  <a:schemeClr val="tx1">
                    <a:tint val="75000"/>
                  </a:schemeClr>
                </a:solidFill>
              </a:defRPr>
            </a:lvl8pPr>
            <a:lvl9pPr marL="3047634" indent="0">
              <a:buNone/>
              <a:defRPr sz="133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8B4AA5-F575-4930-9FF2-46693ADA81E3}" type="datetimeFigureOut">
              <a:rPr kumimoji="1" lang="ja-JP" altLang="en-US" smtClean="0"/>
              <a:t>2023/12/22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0F217-F711-44E5-8A37-83B2CA793A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52946432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98500" y="1521354"/>
            <a:ext cx="4318000" cy="362611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3500" y="1521354"/>
            <a:ext cx="4318000" cy="362611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8B4AA5-F575-4930-9FF2-46693ADA81E3}" type="datetimeFigureOut">
              <a:rPr kumimoji="1" lang="ja-JP" altLang="en-US" smtClean="0"/>
              <a:t>2023/12/22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0F217-F711-44E5-8A37-83B2CA793A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11130340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9823" y="304271"/>
            <a:ext cx="8763000" cy="1104636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825" y="1400969"/>
            <a:ext cx="4298156" cy="686593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380955" indent="0">
              <a:buNone/>
              <a:defRPr sz="1667" b="1"/>
            </a:lvl2pPr>
            <a:lvl3pPr marL="761910" indent="0">
              <a:buNone/>
              <a:defRPr sz="1500" b="1"/>
            </a:lvl3pPr>
            <a:lvl4pPr marL="1142863" indent="0">
              <a:buNone/>
              <a:defRPr sz="1333" b="1"/>
            </a:lvl4pPr>
            <a:lvl5pPr marL="1523817" indent="0">
              <a:buNone/>
              <a:defRPr sz="1333" b="1"/>
            </a:lvl5pPr>
            <a:lvl6pPr marL="1904772" indent="0">
              <a:buNone/>
              <a:defRPr sz="1333" b="1"/>
            </a:lvl6pPr>
            <a:lvl7pPr marL="2285727" indent="0">
              <a:buNone/>
              <a:defRPr sz="1333" b="1"/>
            </a:lvl7pPr>
            <a:lvl8pPr marL="2666680" indent="0">
              <a:buNone/>
              <a:defRPr sz="1333" b="1"/>
            </a:lvl8pPr>
            <a:lvl9pPr marL="3047634" indent="0">
              <a:buNone/>
              <a:defRPr sz="1333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9825" y="2087563"/>
            <a:ext cx="4298156" cy="307049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43500" y="1400969"/>
            <a:ext cx="4319323" cy="686593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380955" indent="0">
              <a:buNone/>
              <a:defRPr sz="1667" b="1"/>
            </a:lvl2pPr>
            <a:lvl3pPr marL="761910" indent="0">
              <a:buNone/>
              <a:defRPr sz="1500" b="1"/>
            </a:lvl3pPr>
            <a:lvl4pPr marL="1142863" indent="0">
              <a:buNone/>
              <a:defRPr sz="1333" b="1"/>
            </a:lvl4pPr>
            <a:lvl5pPr marL="1523817" indent="0">
              <a:buNone/>
              <a:defRPr sz="1333" b="1"/>
            </a:lvl5pPr>
            <a:lvl6pPr marL="1904772" indent="0">
              <a:buNone/>
              <a:defRPr sz="1333" b="1"/>
            </a:lvl6pPr>
            <a:lvl7pPr marL="2285727" indent="0">
              <a:buNone/>
              <a:defRPr sz="1333" b="1"/>
            </a:lvl7pPr>
            <a:lvl8pPr marL="2666680" indent="0">
              <a:buNone/>
              <a:defRPr sz="1333" b="1"/>
            </a:lvl8pPr>
            <a:lvl9pPr marL="3047634" indent="0">
              <a:buNone/>
              <a:defRPr sz="1333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43500" y="2087563"/>
            <a:ext cx="4319323" cy="307049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8B4AA5-F575-4930-9FF2-46693ADA81E3}" type="datetimeFigureOut">
              <a:rPr kumimoji="1" lang="ja-JP" altLang="en-US" smtClean="0"/>
              <a:t>2023/12/22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0F217-F711-44E5-8A37-83B2CA793A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55603207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8B4AA5-F575-4930-9FF2-46693ADA81E3}" type="datetimeFigureOut">
              <a:rPr kumimoji="1" lang="ja-JP" altLang="en-US" smtClean="0"/>
              <a:t>2023/12/22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0F217-F711-44E5-8A37-83B2CA793A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252337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98500" y="1520825"/>
            <a:ext cx="4296833" cy="36274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164669" y="1520825"/>
            <a:ext cx="4296833" cy="36274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21311-CAA6-49DB-B202-7505CAA3F872}" type="datetimeFigureOut">
              <a:rPr kumimoji="1" lang="ja-JP" altLang="en-US" smtClean="0"/>
              <a:t>2023/12/22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1EBBB-9E35-43F5-B088-21BA6C5ACB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66538375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8B4AA5-F575-4930-9FF2-46693ADA81E3}" type="datetimeFigureOut">
              <a:rPr kumimoji="1" lang="ja-JP" altLang="en-US" smtClean="0"/>
              <a:t>2023/12/22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0F217-F711-44E5-8A37-83B2CA793A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83724935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9826" y="381000"/>
            <a:ext cx="3276864" cy="1333500"/>
          </a:xfrm>
        </p:spPr>
        <p:txBody>
          <a:bodyPr anchor="b"/>
          <a:lstStyle>
            <a:lvl1pPr>
              <a:defRPr sz="2667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19323" y="822856"/>
            <a:ext cx="5143500" cy="4061354"/>
          </a:xfrm>
        </p:spPr>
        <p:txBody>
          <a:bodyPr/>
          <a:lstStyle>
            <a:lvl1pPr>
              <a:defRPr sz="2667"/>
            </a:lvl1pPr>
            <a:lvl2pPr>
              <a:defRPr sz="2333"/>
            </a:lvl2pPr>
            <a:lvl3pPr>
              <a:defRPr sz="2000"/>
            </a:lvl3pPr>
            <a:lvl4pPr>
              <a:defRPr sz="1667"/>
            </a:lvl4pPr>
            <a:lvl5pPr>
              <a:defRPr sz="1667"/>
            </a:lvl5pPr>
            <a:lvl6pPr>
              <a:defRPr sz="1667"/>
            </a:lvl6pPr>
            <a:lvl7pPr>
              <a:defRPr sz="1667"/>
            </a:lvl7pPr>
            <a:lvl8pPr>
              <a:defRPr sz="1667"/>
            </a:lvl8pPr>
            <a:lvl9pPr>
              <a:defRPr sz="1667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9826" y="1714500"/>
            <a:ext cx="3276864" cy="3176323"/>
          </a:xfrm>
        </p:spPr>
        <p:txBody>
          <a:bodyPr/>
          <a:lstStyle>
            <a:lvl1pPr marL="0" indent="0">
              <a:buNone/>
              <a:defRPr sz="1333"/>
            </a:lvl1pPr>
            <a:lvl2pPr marL="380955" indent="0">
              <a:buNone/>
              <a:defRPr sz="1167"/>
            </a:lvl2pPr>
            <a:lvl3pPr marL="761910" indent="0">
              <a:buNone/>
              <a:defRPr sz="1000"/>
            </a:lvl3pPr>
            <a:lvl4pPr marL="1142863" indent="0">
              <a:buNone/>
              <a:defRPr sz="833"/>
            </a:lvl4pPr>
            <a:lvl5pPr marL="1523817" indent="0">
              <a:buNone/>
              <a:defRPr sz="833"/>
            </a:lvl5pPr>
            <a:lvl6pPr marL="1904772" indent="0">
              <a:buNone/>
              <a:defRPr sz="833"/>
            </a:lvl6pPr>
            <a:lvl7pPr marL="2285727" indent="0">
              <a:buNone/>
              <a:defRPr sz="833"/>
            </a:lvl7pPr>
            <a:lvl8pPr marL="2666680" indent="0">
              <a:buNone/>
              <a:defRPr sz="833"/>
            </a:lvl8pPr>
            <a:lvl9pPr marL="3047634" indent="0">
              <a:buNone/>
              <a:defRPr sz="833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8B4AA5-F575-4930-9FF2-46693ADA81E3}" type="datetimeFigureOut">
              <a:rPr kumimoji="1" lang="ja-JP" altLang="en-US" smtClean="0"/>
              <a:t>2023/12/22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0F217-F711-44E5-8A37-83B2CA793A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3107618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9826" y="381000"/>
            <a:ext cx="3276864" cy="1333500"/>
          </a:xfrm>
        </p:spPr>
        <p:txBody>
          <a:bodyPr anchor="b"/>
          <a:lstStyle>
            <a:lvl1pPr>
              <a:defRPr sz="2667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319323" y="822856"/>
            <a:ext cx="5143500" cy="4061354"/>
          </a:xfrm>
        </p:spPr>
        <p:txBody>
          <a:bodyPr anchor="t"/>
          <a:lstStyle>
            <a:lvl1pPr marL="0" indent="0">
              <a:buNone/>
              <a:defRPr sz="2667"/>
            </a:lvl1pPr>
            <a:lvl2pPr marL="380955" indent="0">
              <a:buNone/>
              <a:defRPr sz="2333"/>
            </a:lvl2pPr>
            <a:lvl3pPr marL="761910" indent="0">
              <a:buNone/>
              <a:defRPr sz="2000"/>
            </a:lvl3pPr>
            <a:lvl4pPr marL="1142863" indent="0">
              <a:buNone/>
              <a:defRPr sz="1667"/>
            </a:lvl4pPr>
            <a:lvl5pPr marL="1523817" indent="0">
              <a:buNone/>
              <a:defRPr sz="1667"/>
            </a:lvl5pPr>
            <a:lvl6pPr marL="1904772" indent="0">
              <a:buNone/>
              <a:defRPr sz="1667"/>
            </a:lvl6pPr>
            <a:lvl7pPr marL="2285727" indent="0">
              <a:buNone/>
              <a:defRPr sz="1667"/>
            </a:lvl7pPr>
            <a:lvl8pPr marL="2666680" indent="0">
              <a:buNone/>
              <a:defRPr sz="1667"/>
            </a:lvl8pPr>
            <a:lvl9pPr marL="3047634" indent="0">
              <a:buNone/>
              <a:defRPr sz="1667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9826" y="1714500"/>
            <a:ext cx="3276864" cy="3176323"/>
          </a:xfrm>
        </p:spPr>
        <p:txBody>
          <a:bodyPr/>
          <a:lstStyle>
            <a:lvl1pPr marL="0" indent="0">
              <a:buNone/>
              <a:defRPr sz="1333"/>
            </a:lvl1pPr>
            <a:lvl2pPr marL="380955" indent="0">
              <a:buNone/>
              <a:defRPr sz="1167"/>
            </a:lvl2pPr>
            <a:lvl3pPr marL="761910" indent="0">
              <a:buNone/>
              <a:defRPr sz="1000"/>
            </a:lvl3pPr>
            <a:lvl4pPr marL="1142863" indent="0">
              <a:buNone/>
              <a:defRPr sz="833"/>
            </a:lvl4pPr>
            <a:lvl5pPr marL="1523817" indent="0">
              <a:buNone/>
              <a:defRPr sz="833"/>
            </a:lvl5pPr>
            <a:lvl6pPr marL="1904772" indent="0">
              <a:buNone/>
              <a:defRPr sz="833"/>
            </a:lvl6pPr>
            <a:lvl7pPr marL="2285727" indent="0">
              <a:buNone/>
              <a:defRPr sz="833"/>
            </a:lvl7pPr>
            <a:lvl8pPr marL="2666680" indent="0">
              <a:buNone/>
              <a:defRPr sz="833"/>
            </a:lvl8pPr>
            <a:lvl9pPr marL="3047634" indent="0">
              <a:buNone/>
              <a:defRPr sz="833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8B4AA5-F575-4930-9FF2-46693ADA81E3}" type="datetimeFigureOut">
              <a:rPr kumimoji="1" lang="ja-JP" altLang="en-US" smtClean="0"/>
              <a:t>2023/12/22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0F217-F711-44E5-8A37-83B2CA793A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4810968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8B4AA5-F575-4930-9FF2-46693ADA81E3}" type="datetimeFigureOut">
              <a:rPr kumimoji="1" lang="ja-JP" altLang="en-US" smtClean="0"/>
              <a:t>2023/12/22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0F217-F711-44E5-8A37-83B2CA793A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57676450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270750" y="304271"/>
            <a:ext cx="2190750" cy="484319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98500" y="304271"/>
            <a:ext cx="6445250" cy="484319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8B4AA5-F575-4930-9FF2-46693ADA81E3}" type="datetimeFigureOut">
              <a:rPr kumimoji="1" lang="ja-JP" altLang="en-US" smtClean="0"/>
              <a:t>2023/12/22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0F217-F711-44E5-8A37-83B2CA793A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57227183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タイトル スライド">
    <p:bg>
      <p:bgPr>
        <a:gradFill>
          <a:gsLst>
            <a:gs pos="100000">
              <a:schemeClr val="bg1">
                <a:lumMod val="85000"/>
              </a:schemeClr>
            </a:gs>
            <a:gs pos="53000">
              <a:schemeClr val="bg1">
                <a:alpha val="0"/>
              </a:schemeClr>
            </a:gs>
          </a:gsLst>
          <a:lin ang="162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/>
          <p:cNvSpPr/>
          <p:nvPr userDrawn="1"/>
        </p:nvSpPr>
        <p:spPr>
          <a:xfrm>
            <a:off x="-120578" y="0"/>
            <a:ext cx="10401156" cy="3937620"/>
          </a:xfrm>
          <a:prstGeom prst="rect">
            <a:avLst/>
          </a:prstGeom>
          <a:gradFill flip="none" rotWithShape="1">
            <a:gsLst>
              <a:gs pos="100000">
                <a:schemeClr val="bg1">
                  <a:lumMod val="85000"/>
                </a:schemeClr>
              </a:gs>
              <a:gs pos="0">
                <a:schemeClr val="bg1">
                  <a:alpha val="0"/>
                </a:schemeClr>
              </a:gs>
              <a:gs pos="45000">
                <a:schemeClr val="bg1"/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404"/>
          </a:p>
        </p:txBody>
      </p:sp>
      <p:sp>
        <p:nvSpPr>
          <p:cNvPr id="8" name="角丸四角形 7"/>
          <p:cNvSpPr/>
          <p:nvPr userDrawn="1"/>
        </p:nvSpPr>
        <p:spPr>
          <a:xfrm>
            <a:off x="199459" y="193206"/>
            <a:ext cx="9841093" cy="5256584"/>
          </a:xfrm>
          <a:prstGeom prst="roundRect">
            <a:avLst>
              <a:gd name="adj" fmla="val 1250"/>
            </a:avLst>
          </a:prstGeom>
          <a:gradFill>
            <a:gsLst>
              <a:gs pos="57000">
                <a:schemeClr val="bg1">
                  <a:lumMod val="95000"/>
                </a:schemeClr>
              </a:gs>
              <a:gs pos="0">
                <a:schemeClr val="accent1">
                  <a:lumMod val="60000"/>
                  <a:lumOff val="40000"/>
                </a:schemeClr>
              </a:gs>
              <a:gs pos="100000">
                <a:schemeClr val="bg1"/>
              </a:gs>
            </a:gsLst>
            <a:lin ang="16200000" scaled="1"/>
          </a:gradFill>
          <a:ln w="2540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404"/>
          </a:p>
        </p:txBody>
      </p:sp>
    </p:spTree>
    <p:extLst>
      <p:ext uri="{BB962C8B-B14F-4D97-AF65-F5344CB8AC3E}">
        <p14:creationId xmlns:p14="http://schemas.microsoft.com/office/powerpoint/2010/main" val="1769916314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タイトル スライド">
    <p:bg>
      <p:bgPr>
        <a:gradFill>
          <a:gsLst>
            <a:gs pos="100000">
              <a:schemeClr val="bg1">
                <a:lumMod val="85000"/>
              </a:schemeClr>
            </a:gs>
            <a:gs pos="53000">
              <a:schemeClr val="bg1">
                <a:alpha val="0"/>
              </a:schemeClr>
            </a:gs>
          </a:gsLst>
          <a:lin ang="162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/>
          <p:cNvSpPr/>
          <p:nvPr userDrawn="1"/>
        </p:nvSpPr>
        <p:spPr>
          <a:xfrm>
            <a:off x="-120578" y="0"/>
            <a:ext cx="10401156" cy="3937620"/>
          </a:xfrm>
          <a:prstGeom prst="rect">
            <a:avLst/>
          </a:prstGeom>
          <a:gradFill flip="none" rotWithShape="1">
            <a:gsLst>
              <a:gs pos="100000">
                <a:schemeClr val="bg1">
                  <a:lumMod val="85000"/>
                </a:schemeClr>
              </a:gs>
              <a:gs pos="0">
                <a:schemeClr val="bg1">
                  <a:alpha val="0"/>
                </a:schemeClr>
              </a:gs>
              <a:gs pos="45000">
                <a:schemeClr val="bg1"/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404"/>
          </a:p>
        </p:txBody>
      </p:sp>
      <p:sp>
        <p:nvSpPr>
          <p:cNvPr id="8" name="角丸四角形 7"/>
          <p:cNvSpPr/>
          <p:nvPr userDrawn="1"/>
        </p:nvSpPr>
        <p:spPr>
          <a:xfrm>
            <a:off x="199459" y="193206"/>
            <a:ext cx="9841093" cy="5256584"/>
          </a:xfrm>
          <a:prstGeom prst="roundRect">
            <a:avLst>
              <a:gd name="adj" fmla="val 1250"/>
            </a:avLst>
          </a:prstGeom>
          <a:gradFill>
            <a:gsLst>
              <a:gs pos="7000">
                <a:schemeClr val="bg1">
                  <a:lumMod val="95000"/>
                </a:schemeClr>
              </a:gs>
              <a:gs pos="0">
                <a:schemeClr val="accent1">
                  <a:lumMod val="60000"/>
                  <a:lumOff val="40000"/>
                </a:schemeClr>
              </a:gs>
              <a:gs pos="100000">
                <a:schemeClr val="bg1"/>
              </a:gs>
            </a:gsLst>
            <a:lin ang="16200000" scaled="1"/>
          </a:gradFill>
          <a:ln w="2540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404"/>
          </a:p>
        </p:txBody>
      </p:sp>
    </p:spTree>
    <p:extLst>
      <p:ext uri="{BB962C8B-B14F-4D97-AF65-F5344CB8AC3E}">
        <p14:creationId xmlns:p14="http://schemas.microsoft.com/office/powerpoint/2010/main" val="3227896022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8B4AA5-F575-4930-9FF2-46693ADA81E3}" type="datetimeFigureOut">
              <a:rPr kumimoji="1" lang="ja-JP" altLang="en-US" smtClean="0"/>
              <a:t>2023/12/22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0F217-F711-44E5-8A37-83B2CA793A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730037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00264" y="304800"/>
            <a:ext cx="8763000" cy="1104900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00267" y="1401763"/>
            <a:ext cx="4298597" cy="6858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63" indent="0">
              <a:buNone/>
              <a:defRPr sz="2000" b="1"/>
            </a:lvl2pPr>
            <a:lvl3pPr marL="914327" indent="0">
              <a:buNone/>
              <a:defRPr sz="1800" b="1"/>
            </a:lvl3pPr>
            <a:lvl4pPr marL="1371490" indent="0">
              <a:buNone/>
              <a:defRPr sz="1600" b="1"/>
            </a:lvl4pPr>
            <a:lvl5pPr marL="1828654" indent="0">
              <a:buNone/>
              <a:defRPr sz="1600" b="1"/>
            </a:lvl5pPr>
            <a:lvl6pPr marL="2285818" indent="0">
              <a:buNone/>
              <a:defRPr sz="1600" b="1"/>
            </a:lvl6pPr>
            <a:lvl7pPr marL="2742980" indent="0">
              <a:buNone/>
              <a:defRPr sz="1600" b="1"/>
            </a:lvl7pPr>
            <a:lvl8pPr marL="3200144" indent="0">
              <a:buNone/>
              <a:defRPr sz="1600" b="1"/>
            </a:lvl8pPr>
            <a:lvl9pPr marL="3657308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700267" y="2087564"/>
            <a:ext cx="4298597" cy="3070225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143501" y="1401763"/>
            <a:ext cx="4319764" cy="6858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63" indent="0">
              <a:buNone/>
              <a:defRPr sz="2000" b="1"/>
            </a:lvl2pPr>
            <a:lvl3pPr marL="914327" indent="0">
              <a:buNone/>
              <a:defRPr sz="1800" b="1"/>
            </a:lvl3pPr>
            <a:lvl4pPr marL="1371490" indent="0">
              <a:buNone/>
              <a:defRPr sz="1600" b="1"/>
            </a:lvl4pPr>
            <a:lvl5pPr marL="1828654" indent="0">
              <a:buNone/>
              <a:defRPr sz="1600" b="1"/>
            </a:lvl5pPr>
            <a:lvl6pPr marL="2285818" indent="0">
              <a:buNone/>
              <a:defRPr sz="1600" b="1"/>
            </a:lvl6pPr>
            <a:lvl7pPr marL="2742980" indent="0">
              <a:buNone/>
              <a:defRPr sz="1600" b="1"/>
            </a:lvl7pPr>
            <a:lvl8pPr marL="3200144" indent="0">
              <a:buNone/>
              <a:defRPr sz="1600" b="1"/>
            </a:lvl8pPr>
            <a:lvl9pPr marL="3657308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143501" y="2087564"/>
            <a:ext cx="4319764" cy="3070225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21311-CAA6-49DB-B202-7505CAA3F872}" type="datetimeFigureOut">
              <a:rPr kumimoji="1" lang="ja-JP" altLang="en-US" smtClean="0"/>
              <a:t>2023/12/22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1EBBB-9E35-43F5-B088-21BA6C5ACB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853521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21311-CAA6-49DB-B202-7505CAA3F872}" type="datetimeFigureOut">
              <a:rPr kumimoji="1" lang="ja-JP" altLang="en-US" smtClean="0"/>
              <a:t>2023/12/22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1EBBB-9E35-43F5-B088-21BA6C5ACB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300169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21311-CAA6-49DB-B202-7505CAA3F872}" type="datetimeFigureOut">
              <a:rPr kumimoji="1" lang="ja-JP" altLang="en-US" smtClean="0"/>
              <a:t>2023/12/22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1EBBB-9E35-43F5-B088-21BA6C5ACB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60605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00265" y="381000"/>
            <a:ext cx="3277306" cy="13335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319764" y="822328"/>
            <a:ext cx="5143500" cy="40624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700265" y="1714500"/>
            <a:ext cx="3277306" cy="3176588"/>
          </a:xfrm>
        </p:spPr>
        <p:txBody>
          <a:bodyPr/>
          <a:lstStyle>
            <a:lvl1pPr marL="0" indent="0">
              <a:buNone/>
              <a:defRPr sz="1600"/>
            </a:lvl1pPr>
            <a:lvl2pPr marL="457163" indent="0">
              <a:buNone/>
              <a:defRPr sz="1400"/>
            </a:lvl2pPr>
            <a:lvl3pPr marL="914327" indent="0">
              <a:buNone/>
              <a:defRPr sz="1200"/>
            </a:lvl3pPr>
            <a:lvl4pPr marL="1371490" indent="0">
              <a:buNone/>
              <a:defRPr sz="1000"/>
            </a:lvl4pPr>
            <a:lvl5pPr marL="1828654" indent="0">
              <a:buNone/>
              <a:defRPr sz="1000"/>
            </a:lvl5pPr>
            <a:lvl6pPr marL="2285818" indent="0">
              <a:buNone/>
              <a:defRPr sz="1000"/>
            </a:lvl6pPr>
            <a:lvl7pPr marL="2742980" indent="0">
              <a:buNone/>
              <a:defRPr sz="1000"/>
            </a:lvl7pPr>
            <a:lvl8pPr marL="3200144" indent="0">
              <a:buNone/>
              <a:defRPr sz="1000"/>
            </a:lvl8pPr>
            <a:lvl9pPr marL="3657308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21311-CAA6-49DB-B202-7505CAA3F872}" type="datetimeFigureOut">
              <a:rPr kumimoji="1" lang="ja-JP" altLang="en-US" smtClean="0"/>
              <a:t>2023/12/22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1EBBB-9E35-43F5-B088-21BA6C5ACB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519832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00265" y="381000"/>
            <a:ext cx="3277306" cy="13335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4319764" y="822328"/>
            <a:ext cx="5143500" cy="4062413"/>
          </a:xfrm>
        </p:spPr>
        <p:txBody>
          <a:bodyPr/>
          <a:lstStyle>
            <a:lvl1pPr marL="0" indent="0">
              <a:buNone/>
              <a:defRPr sz="3200"/>
            </a:lvl1pPr>
            <a:lvl2pPr marL="457163" indent="0">
              <a:buNone/>
              <a:defRPr sz="2800"/>
            </a:lvl2pPr>
            <a:lvl3pPr marL="914327" indent="0">
              <a:buNone/>
              <a:defRPr sz="2400"/>
            </a:lvl3pPr>
            <a:lvl4pPr marL="1371490" indent="0">
              <a:buNone/>
              <a:defRPr sz="2000"/>
            </a:lvl4pPr>
            <a:lvl5pPr marL="1828654" indent="0">
              <a:buNone/>
              <a:defRPr sz="2000"/>
            </a:lvl5pPr>
            <a:lvl6pPr marL="2285818" indent="0">
              <a:buNone/>
              <a:defRPr sz="2000"/>
            </a:lvl6pPr>
            <a:lvl7pPr marL="2742980" indent="0">
              <a:buNone/>
              <a:defRPr sz="2000"/>
            </a:lvl7pPr>
            <a:lvl8pPr marL="3200144" indent="0">
              <a:buNone/>
              <a:defRPr sz="2000"/>
            </a:lvl8pPr>
            <a:lvl9pPr marL="3657308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700265" y="1714500"/>
            <a:ext cx="3277306" cy="3176588"/>
          </a:xfrm>
        </p:spPr>
        <p:txBody>
          <a:bodyPr/>
          <a:lstStyle>
            <a:lvl1pPr marL="0" indent="0">
              <a:buNone/>
              <a:defRPr sz="1600"/>
            </a:lvl1pPr>
            <a:lvl2pPr marL="457163" indent="0">
              <a:buNone/>
              <a:defRPr sz="1400"/>
            </a:lvl2pPr>
            <a:lvl3pPr marL="914327" indent="0">
              <a:buNone/>
              <a:defRPr sz="1200"/>
            </a:lvl3pPr>
            <a:lvl4pPr marL="1371490" indent="0">
              <a:buNone/>
              <a:defRPr sz="1000"/>
            </a:lvl4pPr>
            <a:lvl5pPr marL="1828654" indent="0">
              <a:buNone/>
              <a:defRPr sz="1000"/>
            </a:lvl5pPr>
            <a:lvl6pPr marL="2285818" indent="0">
              <a:buNone/>
              <a:defRPr sz="1000"/>
            </a:lvl6pPr>
            <a:lvl7pPr marL="2742980" indent="0">
              <a:buNone/>
              <a:defRPr sz="1000"/>
            </a:lvl7pPr>
            <a:lvl8pPr marL="3200144" indent="0">
              <a:buNone/>
              <a:defRPr sz="1000"/>
            </a:lvl8pPr>
            <a:lvl9pPr marL="3657308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21311-CAA6-49DB-B202-7505CAA3F872}" type="datetimeFigureOut">
              <a:rPr kumimoji="1" lang="ja-JP" altLang="en-US" smtClean="0"/>
              <a:t>2023/12/22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1EBBB-9E35-43F5-B088-21BA6C5ACB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281215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slideLayout" Target="../slideLayouts/slideLayout46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slideLayout" Target="../slideLayouts/slideLayout45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5" Type="http://schemas.openxmlformats.org/officeDocument/2006/relationships/theme" Target="../theme/theme4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Relationship Id="rId14" Type="http://schemas.openxmlformats.org/officeDocument/2006/relationships/slideLayout" Target="../slideLayouts/slideLayout4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98500" y="304800"/>
            <a:ext cx="8763000" cy="11049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98500" y="1520825"/>
            <a:ext cx="8763000" cy="36274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98500" y="5297488"/>
            <a:ext cx="2286000" cy="3032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621311-CAA6-49DB-B202-7505CAA3F872}" type="datetimeFigureOut">
              <a:rPr kumimoji="1" lang="ja-JP" altLang="en-US" smtClean="0"/>
              <a:t>2023/12/22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65500" y="5297488"/>
            <a:ext cx="3429000" cy="3032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175500" y="5297488"/>
            <a:ext cx="2286000" cy="3032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D1EBBB-9E35-43F5-B088-21BA6C5ACB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142999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9" r:id="rId1"/>
    <p:sldLayoutId id="2147483700" r:id="rId2"/>
    <p:sldLayoutId id="2147483701" r:id="rId3"/>
    <p:sldLayoutId id="2147483702" r:id="rId4"/>
    <p:sldLayoutId id="2147483703" r:id="rId5"/>
    <p:sldLayoutId id="2147483704" r:id="rId6"/>
    <p:sldLayoutId id="2147483705" r:id="rId7"/>
    <p:sldLayoutId id="2147483706" r:id="rId8"/>
    <p:sldLayoutId id="2147483707" r:id="rId9"/>
    <p:sldLayoutId id="2147483708" r:id="rId10"/>
    <p:sldLayoutId id="2147483709" r:id="rId11"/>
  </p:sldLayoutIdLst>
  <p:txStyles>
    <p:titleStyle>
      <a:lvl1pPr algn="l" defTabSz="914327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82" indent="-228582" algn="l" defTabSz="91432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46" indent="-228582" algn="l" defTabSz="91432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08" indent="-228582" algn="l" defTabSz="91432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072" indent="-228582" algn="l" defTabSz="91432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236" indent="-228582" algn="l" defTabSz="91432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399" indent="-228582" algn="l" defTabSz="91432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562" indent="-228582" algn="l" defTabSz="91432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726" indent="-228582" algn="l" defTabSz="91432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890" indent="-228582" algn="l" defTabSz="91432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32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63" algn="l" defTabSz="91432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27" algn="l" defTabSz="91432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90" algn="l" defTabSz="91432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54" algn="l" defTabSz="91432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18" algn="l" defTabSz="91432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80" algn="l" defTabSz="91432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144" algn="l" defTabSz="91432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308" algn="l" defTabSz="91432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98500" y="304800"/>
            <a:ext cx="8763000" cy="11049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98500" y="1520825"/>
            <a:ext cx="8763000" cy="36274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98500" y="5297488"/>
            <a:ext cx="2286000" cy="3032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C7B414-8236-41B3-86FE-BCD59B89E365}" type="datetimeFigureOut">
              <a:rPr kumimoji="1" lang="ja-JP" altLang="en-US" smtClean="0"/>
              <a:t>2023/12/22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65500" y="5297488"/>
            <a:ext cx="3429000" cy="3032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175500" y="5297488"/>
            <a:ext cx="2286000" cy="3032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455D2B-1195-4E3F-B060-FBFA3105CAE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952880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327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82" indent="-228582" algn="l" defTabSz="91432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46" indent="-228582" algn="l" defTabSz="91432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08" indent="-228582" algn="l" defTabSz="91432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072" indent="-228582" algn="l" defTabSz="91432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236" indent="-228582" algn="l" defTabSz="91432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399" indent="-228582" algn="l" defTabSz="91432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562" indent="-228582" algn="l" defTabSz="91432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726" indent="-228582" algn="l" defTabSz="91432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890" indent="-228582" algn="l" defTabSz="91432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32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63" algn="l" defTabSz="91432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27" algn="l" defTabSz="91432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90" algn="l" defTabSz="91432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54" algn="l" defTabSz="91432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18" algn="l" defTabSz="91432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80" algn="l" defTabSz="91432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144" algn="l" defTabSz="91432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308" algn="l" defTabSz="91432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98500" y="304800"/>
            <a:ext cx="8763000" cy="11049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98500" y="1520825"/>
            <a:ext cx="8763000" cy="36274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98500" y="5297488"/>
            <a:ext cx="2286000" cy="3032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B3DDCE-A62F-4ADD-976A-11629677DF82}" type="datetimeFigureOut">
              <a:rPr kumimoji="1" lang="ja-JP" altLang="en-US" smtClean="0"/>
              <a:t>2023/12/22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65500" y="5297488"/>
            <a:ext cx="3429000" cy="3032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175500" y="5297488"/>
            <a:ext cx="2286000" cy="3032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9C4557-EF60-4330-82B7-BD44223CCD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891586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327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82" indent="-228582" algn="l" defTabSz="91432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46" indent="-228582" algn="l" defTabSz="91432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08" indent="-228582" algn="l" defTabSz="91432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072" indent="-228582" algn="l" defTabSz="91432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236" indent="-228582" algn="l" defTabSz="91432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399" indent="-228582" algn="l" defTabSz="91432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562" indent="-228582" algn="l" defTabSz="91432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726" indent="-228582" algn="l" defTabSz="91432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890" indent="-228582" algn="l" defTabSz="91432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32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63" algn="l" defTabSz="91432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27" algn="l" defTabSz="91432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90" algn="l" defTabSz="91432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54" algn="l" defTabSz="91432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18" algn="l" defTabSz="91432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80" algn="l" defTabSz="91432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144" algn="l" defTabSz="91432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308" algn="l" defTabSz="91432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98500" y="304271"/>
            <a:ext cx="8763000" cy="11046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8500" y="1521354"/>
            <a:ext cx="8763000" cy="36261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98500" y="5296961"/>
            <a:ext cx="22860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8B4AA5-F575-4930-9FF2-46693ADA81E3}" type="datetimeFigureOut">
              <a:rPr kumimoji="1" lang="ja-JP" altLang="en-US" smtClean="0"/>
              <a:t>2023/12/22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65500" y="5296961"/>
            <a:ext cx="34290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75500" y="5296961"/>
            <a:ext cx="22860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20F217-F711-44E5-8A37-83B2CA793A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603343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1" r:id="rId1"/>
    <p:sldLayoutId id="2147483712" r:id="rId2"/>
    <p:sldLayoutId id="2147483713" r:id="rId3"/>
    <p:sldLayoutId id="2147483714" r:id="rId4"/>
    <p:sldLayoutId id="2147483715" r:id="rId5"/>
    <p:sldLayoutId id="2147483716" r:id="rId6"/>
    <p:sldLayoutId id="2147483717" r:id="rId7"/>
    <p:sldLayoutId id="2147483718" r:id="rId8"/>
    <p:sldLayoutId id="2147483719" r:id="rId9"/>
    <p:sldLayoutId id="2147483720" r:id="rId10"/>
    <p:sldLayoutId id="2147483721" r:id="rId11"/>
    <p:sldLayoutId id="2147483722" r:id="rId12"/>
    <p:sldLayoutId id="2147483696" r:id="rId13"/>
    <p:sldLayoutId id="2147483697" r:id="rId14"/>
  </p:sldLayoutIdLst>
  <p:txStyles>
    <p:titleStyle>
      <a:lvl1pPr algn="l" defTabSz="761910" rtl="0" eaLnBrk="1" latinLnBrk="0" hangingPunct="1">
        <a:lnSpc>
          <a:spcPct val="90000"/>
        </a:lnSpc>
        <a:spcBef>
          <a:spcPct val="0"/>
        </a:spcBef>
        <a:buNone/>
        <a:defRPr kumimoji="1" sz="36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0477" indent="-190477" algn="l" defTabSz="761910" rtl="0" eaLnBrk="1" latinLnBrk="0" hangingPunct="1">
        <a:lnSpc>
          <a:spcPct val="90000"/>
        </a:lnSpc>
        <a:spcBef>
          <a:spcPts val="833"/>
        </a:spcBef>
        <a:buFont typeface="Arial" panose="020B0604020202020204" pitchFamily="34" charset="0"/>
        <a:buChar char="•"/>
        <a:defRPr kumimoji="1" sz="2333" kern="1200">
          <a:solidFill>
            <a:schemeClr val="tx1"/>
          </a:solidFill>
          <a:latin typeface="+mn-lt"/>
          <a:ea typeface="+mn-ea"/>
          <a:cs typeface="+mn-cs"/>
        </a:defRPr>
      </a:lvl1pPr>
      <a:lvl2pPr marL="571431" indent="-190477" algn="l" defTabSz="761910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52386" indent="-190477" algn="l" defTabSz="761910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kumimoji="1" sz="1667" kern="1200">
          <a:solidFill>
            <a:schemeClr val="tx1"/>
          </a:solidFill>
          <a:latin typeface="+mn-lt"/>
          <a:ea typeface="+mn-ea"/>
          <a:cs typeface="+mn-cs"/>
        </a:defRPr>
      </a:lvl3pPr>
      <a:lvl4pPr marL="1333340" indent="-190477" algn="l" defTabSz="761910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714293" indent="-190477" algn="l" defTabSz="761910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2095248" indent="-190477" algn="l" defTabSz="761910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476203" indent="-190477" algn="l" defTabSz="761910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857157" indent="-190477" algn="l" defTabSz="761910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3238110" indent="-190477" algn="l" defTabSz="761910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61910" rtl="0" eaLnBrk="1" latinLnBrk="0" hangingPunct="1"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380955" algn="l" defTabSz="761910" rtl="0" eaLnBrk="1" latinLnBrk="0" hangingPunct="1"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2pPr>
      <a:lvl3pPr marL="761910" algn="l" defTabSz="761910" rtl="0" eaLnBrk="1" latinLnBrk="0" hangingPunct="1"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142863" algn="l" defTabSz="761910" rtl="0" eaLnBrk="1" latinLnBrk="0" hangingPunct="1"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23817" algn="l" defTabSz="761910" rtl="0" eaLnBrk="1" latinLnBrk="0" hangingPunct="1"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904772" algn="l" defTabSz="761910" rtl="0" eaLnBrk="1" latinLnBrk="0" hangingPunct="1"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85727" algn="l" defTabSz="761910" rtl="0" eaLnBrk="1" latinLnBrk="0" hangingPunct="1"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666680" algn="l" defTabSz="761910" rtl="0" eaLnBrk="1" latinLnBrk="0" hangingPunct="1"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3047634" algn="l" defTabSz="761910" rtl="0" eaLnBrk="1" latinLnBrk="0" hangingPunct="1"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5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1.xml"/><Relationship Id="rId1" Type="http://schemas.openxmlformats.org/officeDocument/2006/relationships/slideLayout" Target="../slideLayouts/slideLayout35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5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5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5.xm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00000">
              <a:schemeClr val="tx1">
                <a:lumMod val="85000"/>
                <a:lumOff val="15000"/>
              </a:schemeClr>
            </a:gs>
            <a:gs pos="38000">
              <a:schemeClr val="bg1">
                <a:alpha val="0"/>
              </a:schemeClr>
            </a:gs>
          </a:gsLst>
          <a:lin ang="162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/>
          <p:cNvSpPr txBox="1"/>
          <p:nvPr/>
        </p:nvSpPr>
        <p:spPr>
          <a:xfrm>
            <a:off x="838360" y="2137420"/>
            <a:ext cx="8662949" cy="1569660"/>
          </a:xfrm>
          <a:prstGeom prst="rect">
            <a:avLst/>
          </a:prstGeom>
          <a:noFill/>
          <a:effectLst>
            <a:outerShdw blurRad="76200" dir="9000000" sy="23000" kx="-1200000" algn="bl" rotWithShape="0">
              <a:prstClr val="black">
                <a:alpha val="20000"/>
              </a:prstClr>
            </a:outerShdw>
            <a:reflection blurRad="88900" stA="46000" endPos="83000" dir="5400000" sy="-100000" algn="bl" rotWithShape="0"/>
          </a:effectLst>
        </p:spPr>
        <p:txBody>
          <a:bodyPr wrap="none" rtlCol="0">
            <a:spAutoFit/>
          </a:bodyPr>
          <a:lstStyle/>
          <a:p>
            <a:pPr algn="ctr"/>
            <a:r>
              <a:rPr lang="ja-JP" altLang="en-US" sz="4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いろいろな働き方と、</a:t>
            </a:r>
            <a:endParaRPr lang="en-US" altLang="ja-JP" sz="48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algn="ctr"/>
            <a:r>
              <a:rPr lang="ja-JP" altLang="en-US" sz="4800" dirty="0">
                <a:solidFill>
                  <a:schemeClr val="tx1">
                    <a:lumMod val="85000"/>
                    <a:lumOff val="15000"/>
                  </a:schemeClr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暮らしを支える税金や保険を学ぶ</a:t>
            </a:r>
          </a:p>
        </p:txBody>
      </p:sp>
      <p:cxnSp>
        <p:nvCxnSpPr>
          <p:cNvPr id="10" name="直線コネクタ 9"/>
          <p:cNvCxnSpPr/>
          <p:nvPr/>
        </p:nvCxnSpPr>
        <p:spPr>
          <a:xfrm>
            <a:off x="1465129" y="3777574"/>
            <a:ext cx="7560840" cy="0"/>
          </a:xfrm>
          <a:prstGeom prst="line">
            <a:avLst/>
          </a:prstGeom>
          <a:ln w="76200">
            <a:solidFill>
              <a:schemeClr val="accent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テキスト ボックス 3"/>
          <p:cNvSpPr txBox="1"/>
          <p:nvPr/>
        </p:nvSpPr>
        <p:spPr>
          <a:xfrm>
            <a:off x="543496" y="431360"/>
            <a:ext cx="287771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200" b="1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10</a:t>
            </a:r>
            <a:r>
              <a:rPr lang="ja-JP" altLang="en-US" sz="1200" b="1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代から学ぶパーソナルファイナンス</a:t>
            </a:r>
          </a:p>
        </p:txBody>
      </p:sp>
      <p:pic>
        <p:nvPicPr>
          <p:cNvPr id="6" name="Picture 2" descr="日本FP協会広報部 (@fp_kyokai) | Twitter">
            <a:extLst>
              <a:ext uri="{FF2B5EF4-FFF2-40B4-BE49-F238E27FC236}">
                <a16:creationId xmlns:a16="http://schemas.microsoft.com/office/drawing/2014/main" id="{F61D3493-20CC-4D92-A432-9BD1DBD419E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568" t="18338" r="11443" b="17775"/>
          <a:stretch/>
        </p:blipFill>
        <p:spPr bwMode="auto">
          <a:xfrm>
            <a:off x="8464378" y="403706"/>
            <a:ext cx="1320799" cy="1110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7" name="グループ化 6"/>
          <p:cNvGrpSpPr/>
          <p:nvPr/>
        </p:nvGrpSpPr>
        <p:grpSpPr>
          <a:xfrm>
            <a:off x="579500" y="758876"/>
            <a:ext cx="5410595" cy="400110"/>
            <a:chOff x="579500" y="758876"/>
            <a:chExt cx="5410595" cy="400110"/>
          </a:xfrm>
        </p:grpSpPr>
        <p:sp>
          <p:nvSpPr>
            <p:cNvPr id="8" name="テキスト ボックス 7"/>
            <p:cNvSpPr txBox="1"/>
            <p:nvPr/>
          </p:nvSpPr>
          <p:spPr>
            <a:xfrm>
              <a:off x="579500" y="789654"/>
              <a:ext cx="942608" cy="369332"/>
            </a:xfrm>
            <a:prstGeom prst="rect">
              <a:avLst/>
            </a:prstGeom>
            <a:noFill/>
            <a:effectLst>
              <a:reflection blurRad="6350" stA="50000" endA="300" endPos="38500" dist="50800" dir="5400000" sy="-100000" algn="bl" rotWithShape="0"/>
            </a:effectLst>
          </p:spPr>
          <p:txBody>
            <a:bodyPr wrap="square" rtlCol="0">
              <a:spAutoFit/>
            </a:bodyPr>
            <a:lstStyle/>
            <a:p>
              <a:r>
                <a:rPr lang="en-US" altLang="ja-JP" sz="1800" b="1" dirty="0">
                  <a:solidFill>
                    <a:srgbClr val="5B9BD5">
                      <a:lumMod val="50000"/>
                    </a:srgb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Lesson</a:t>
              </a:r>
              <a:endParaRPr lang="ja-JP" altLang="en-US" sz="1800" b="1" dirty="0">
                <a:solidFill>
                  <a:srgbClr val="5B9BD5">
                    <a:lumMod val="5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endParaRPr>
            </a:p>
          </p:txBody>
        </p:sp>
        <p:sp>
          <p:nvSpPr>
            <p:cNvPr id="9" name="テキスト ボックス 8"/>
            <p:cNvSpPr txBox="1"/>
            <p:nvPr/>
          </p:nvSpPr>
          <p:spPr>
            <a:xfrm>
              <a:off x="1337373" y="758876"/>
              <a:ext cx="346570" cy="400110"/>
            </a:xfrm>
            <a:prstGeom prst="rect">
              <a:avLst/>
            </a:prstGeom>
            <a:noFill/>
            <a:effectLst>
              <a:reflection blurRad="6350" stA="50000" endA="300" endPos="38500" dist="50800" dir="5400000" sy="-100000" algn="bl" rotWithShape="0"/>
            </a:effectLst>
          </p:spPr>
          <p:txBody>
            <a:bodyPr wrap="none" rtlCol="0">
              <a:spAutoFit/>
            </a:bodyPr>
            <a:lstStyle/>
            <a:p>
              <a:r>
                <a:rPr lang="en-US" altLang="ja-JP" sz="2000" b="1" dirty="0">
                  <a:solidFill>
                    <a:srgbClr val="5B9BD5">
                      <a:lumMod val="50000"/>
                    </a:srgb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2</a:t>
              </a:r>
              <a:endParaRPr lang="ja-JP" altLang="en-US" sz="2000" b="1" dirty="0">
                <a:solidFill>
                  <a:srgbClr val="5B9BD5">
                    <a:lumMod val="5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endParaRPr>
            </a:p>
          </p:txBody>
        </p:sp>
        <p:sp>
          <p:nvSpPr>
            <p:cNvPr id="11" name="テキスト ボックス 10"/>
            <p:cNvSpPr txBox="1"/>
            <p:nvPr/>
          </p:nvSpPr>
          <p:spPr>
            <a:xfrm>
              <a:off x="1621591" y="774265"/>
              <a:ext cx="4368504" cy="369332"/>
            </a:xfrm>
            <a:prstGeom prst="rect">
              <a:avLst/>
            </a:prstGeom>
            <a:noFill/>
            <a:effectLst>
              <a:reflection blurRad="6350" stA="50000" endA="300" endPos="38500" dist="50800" dir="5400000" sy="-100000" algn="bl" rotWithShape="0"/>
            </a:effectLst>
          </p:spPr>
          <p:txBody>
            <a:bodyPr wrap="none" rtlCol="0">
              <a:spAutoFit/>
            </a:bodyPr>
            <a:lstStyle/>
            <a:p>
              <a:r>
                <a:rPr lang="ja-JP" altLang="en-US" sz="1800" b="1" dirty="0">
                  <a:solidFill>
                    <a:srgbClr val="5B9BD5">
                      <a:lumMod val="50000"/>
                    </a:srgb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お金を稼ぐ、税金、社会保険、民間保険</a:t>
              </a:r>
            </a:p>
          </p:txBody>
        </p:sp>
        <p:cxnSp>
          <p:nvCxnSpPr>
            <p:cNvPr id="12" name="直線コネクタ 11"/>
            <p:cNvCxnSpPr/>
            <p:nvPr/>
          </p:nvCxnSpPr>
          <p:spPr>
            <a:xfrm>
              <a:off x="627232" y="1158986"/>
              <a:ext cx="5362863" cy="0"/>
            </a:xfrm>
            <a:prstGeom prst="line">
              <a:avLst/>
            </a:prstGeom>
            <a:ln w="28575"/>
            <a:effectLst>
              <a:reflection blurRad="6350" stA="50000" endA="300" endPos="38500" dist="50800" dir="5400000" sy="-100000" algn="bl" rotWithShape="0"/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9353402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1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1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グループ化 8"/>
          <p:cNvGrpSpPr/>
          <p:nvPr/>
        </p:nvGrpSpPr>
        <p:grpSpPr>
          <a:xfrm>
            <a:off x="1195512" y="119586"/>
            <a:ext cx="3258489" cy="1009724"/>
            <a:chOff x="687512" y="119584"/>
            <a:chExt cx="3258489" cy="1009724"/>
          </a:xfrm>
        </p:grpSpPr>
        <p:sp>
          <p:nvSpPr>
            <p:cNvPr id="11" name="円/楕円 10"/>
            <p:cNvSpPr/>
            <p:nvPr/>
          </p:nvSpPr>
          <p:spPr>
            <a:xfrm>
              <a:off x="1299580" y="119584"/>
              <a:ext cx="792088" cy="792088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685"/>
            </a:p>
          </p:txBody>
        </p:sp>
        <p:sp>
          <p:nvSpPr>
            <p:cNvPr id="14" name="円/楕円 13"/>
            <p:cNvSpPr/>
            <p:nvPr/>
          </p:nvSpPr>
          <p:spPr>
            <a:xfrm>
              <a:off x="687512" y="121196"/>
              <a:ext cx="1008112" cy="1008112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685"/>
            </a:p>
          </p:txBody>
        </p:sp>
        <p:sp>
          <p:nvSpPr>
            <p:cNvPr id="15" name="テキスト ボックス 14"/>
            <p:cNvSpPr txBox="1"/>
            <p:nvPr/>
          </p:nvSpPr>
          <p:spPr>
            <a:xfrm>
              <a:off x="1319961" y="366415"/>
              <a:ext cx="2626040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2800" dirty="0">
                  <a:solidFill>
                    <a:schemeClr val="accent1">
                      <a:lumMod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税金と社会保険</a:t>
              </a:r>
            </a:p>
          </p:txBody>
        </p:sp>
        <p:sp>
          <p:nvSpPr>
            <p:cNvPr id="16" name="テキスト ボックス 15"/>
            <p:cNvSpPr txBox="1"/>
            <p:nvPr/>
          </p:nvSpPr>
          <p:spPr>
            <a:xfrm>
              <a:off x="831528" y="302086"/>
              <a:ext cx="646331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3600" dirty="0">
                  <a:solidFill>
                    <a:schemeClr val="accent1">
                      <a:lumMod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Ⅱ</a:t>
              </a:r>
              <a:endParaRPr lang="ja-JP" altLang="en-US" sz="3600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sp>
        <p:nvSpPr>
          <p:cNvPr id="3" name="正方形/長方形 2"/>
          <p:cNvSpPr/>
          <p:nvPr/>
        </p:nvSpPr>
        <p:spPr>
          <a:xfrm>
            <a:off x="399480" y="1705372"/>
            <a:ext cx="10023635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sz="4000" dirty="0">
                <a:solidFill>
                  <a:srgbClr val="C0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●</a:t>
            </a:r>
            <a:r>
              <a:rPr lang="ja-JP" altLang="ja-JP" sz="40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会社から支払われる給与</a:t>
            </a:r>
            <a:r>
              <a:rPr lang="en-US" altLang="ja-JP" sz="40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(</a:t>
            </a:r>
            <a:r>
              <a:rPr lang="ja-JP" altLang="ja-JP" sz="40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収入</a:t>
            </a:r>
            <a:r>
              <a:rPr lang="en-US" altLang="ja-JP" sz="40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)</a:t>
            </a:r>
            <a:r>
              <a:rPr lang="ja-JP" altLang="ja-JP" sz="40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からは、</a:t>
            </a:r>
            <a:endParaRPr lang="en-US" altLang="ja-JP" sz="40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ja-JP" altLang="en-US" sz="40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　</a:t>
            </a:r>
            <a:r>
              <a:rPr lang="ja-JP" altLang="ja-JP" sz="4000" u="sng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　　　　</a:t>
            </a:r>
            <a:r>
              <a:rPr lang="ja-JP" altLang="en-US" sz="4000" u="sng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 </a:t>
            </a:r>
            <a:r>
              <a:rPr lang="ja-JP" altLang="ja-JP" sz="40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や</a:t>
            </a:r>
            <a:r>
              <a:rPr lang="ja-JP" altLang="ja-JP" sz="4000" u="sng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　</a:t>
            </a:r>
            <a:r>
              <a:rPr lang="ja-JP" altLang="en-US" sz="4000" u="sng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 </a:t>
            </a:r>
            <a:r>
              <a:rPr lang="ja-JP" altLang="ja-JP" sz="4000" u="sng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　　　　　　　　</a:t>
            </a:r>
            <a:r>
              <a:rPr lang="ja-JP" altLang="ja-JP" sz="40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が差し引かれる</a:t>
            </a:r>
            <a:r>
              <a:rPr lang="ja-JP" altLang="en-US" sz="40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。</a:t>
            </a:r>
            <a:endParaRPr lang="ja-JP" altLang="en-US" sz="40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E8E41C85-7559-4F25-BB68-C498917C2DE3}"/>
              </a:ext>
            </a:extLst>
          </p:cNvPr>
          <p:cNvSpPr txBox="1"/>
          <p:nvPr/>
        </p:nvSpPr>
        <p:spPr>
          <a:xfrm>
            <a:off x="898192" y="2658644"/>
            <a:ext cx="141577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4800" dirty="0">
                <a:solidFill>
                  <a:srgbClr val="FF0000"/>
                </a:solidFill>
                <a:latin typeface="HGP創英角ｺﾞｼｯｸUB" panose="020B0A00000000000000" pitchFamily="50" charset="-128"/>
                <a:ea typeface="HGP創英角ｺﾞｼｯｸUB" panose="020B0A00000000000000" pitchFamily="50" charset="-128"/>
                <a:cs typeface="Times New Roman" panose="02020603050405020304" pitchFamily="18" charset="0"/>
              </a:rPr>
              <a:t>税金</a:t>
            </a:r>
            <a:endParaRPr lang="ja-JP" altLang="en-US" sz="8800" dirty="0">
              <a:solidFill>
                <a:srgbClr val="FF0000"/>
              </a:solidFill>
              <a:latin typeface="HGP創英角ｺﾞｼｯｸUB" panose="020B0A00000000000000" pitchFamily="50" charset="-128"/>
              <a:ea typeface="HGP創英角ｺﾞｼｯｸUB" panose="020B0A00000000000000" pitchFamily="50" charset="-128"/>
            </a:endParaRP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E8E41C85-7559-4F25-BB68-C498917C2DE3}"/>
              </a:ext>
            </a:extLst>
          </p:cNvPr>
          <p:cNvSpPr txBox="1"/>
          <p:nvPr/>
        </p:nvSpPr>
        <p:spPr>
          <a:xfrm>
            <a:off x="2812678" y="2658644"/>
            <a:ext cx="326243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4800" dirty="0">
                <a:solidFill>
                  <a:srgbClr val="FF0000"/>
                </a:solidFill>
                <a:latin typeface="HGP創英角ｺﾞｼｯｸUB" panose="020B0A00000000000000" pitchFamily="50" charset="-128"/>
                <a:ea typeface="HGP創英角ｺﾞｼｯｸUB" panose="020B0A00000000000000" pitchFamily="50" charset="-128"/>
                <a:cs typeface="Times New Roman" panose="02020603050405020304" pitchFamily="18" charset="0"/>
              </a:rPr>
              <a:t>社会保険料</a:t>
            </a:r>
            <a:endParaRPr lang="ja-JP" altLang="en-US" sz="8800" dirty="0">
              <a:solidFill>
                <a:srgbClr val="FF0000"/>
              </a:solidFill>
              <a:latin typeface="HGP創英角ｺﾞｼｯｸUB" panose="020B0A00000000000000" pitchFamily="50" charset="-128"/>
              <a:ea typeface="HGP創英角ｺﾞｼｯｸUB" panose="020B0A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490018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22" grpId="0"/>
      <p:bldP spid="2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3" name="グループ化 32"/>
          <p:cNvGrpSpPr/>
          <p:nvPr/>
        </p:nvGrpSpPr>
        <p:grpSpPr>
          <a:xfrm>
            <a:off x="3651116" y="2796997"/>
            <a:ext cx="5345631" cy="1152128"/>
            <a:chOff x="4393346" y="3539298"/>
            <a:chExt cx="5345631" cy="1414907"/>
          </a:xfrm>
        </p:grpSpPr>
        <p:grpSp>
          <p:nvGrpSpPr>
            <p:cNvPr id="12" name="グループ化 11"/>
            <p:cNvGrpSpPr/>
            <p:nvPr/>
          </p:nvGrpSpPr>
          <p:grpSpPr>
            <a:xfrm>
              <a:off x="4393346" y="4106696"/>
              <a:ext cx="728257" cy="436639"/>
              <a:chOff x="3965819" y="3896918"/>
              <a:chExt cx="936104" cy="561258"/>
            </a:xfrm>
          </p:grpSpPr>
          <p:sp>
            <p:nvSpPr>
              <p:cNvPr id="26" name="正方形/長方形 25"/>
              <p:cNvSpPr/>
              <p:nvPr/>
            </p:nvSpPr>
            <p:spPr>
              <a:xfrm>
                <a:off x="3965819" y="3896918"/>
                <a:ext cx="936104" cy="180021"/>
              </a:xfrm>
              <a:prstGeom prst="rect">
                <a:avLst/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 sz="1685"/>
              </a:p>
            </p:txBody>
          </p:sp>
          <p:sp>
            <p:nvSpPr>
              <p:cNvPr id="29" name="正方形/長方形 28"/>
              <p:cNvSpPr/>
              <p:nvPr/>
            </p:nvSpPr>
            <p:spPr>
              <a:xfrm>
                <a:off x="3965819" y="4278155"/>
                <a:ext cx="936104" cy="180021"/>
              </a:xfrm>
              <a:prstGeom prst="rect">
                <a:avLst/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 sz="1685"/>
              </a:p>
            </p:txBody>
          </p:sp>
        </p:grpSp>
        <p:grpSp>
          <p:nvGrpSpPr>
            <p:cNvPr id="31" name="グループ化 30"/>
            <p:cNvGrpSpPr/>
            <p:nvPr/>
          </p:nvGrpSpPr>
          <p:grpSpPr>
            <a:xfrm>
              <a:off x="5440040" y="3539298"/>
              <a:ext cx="4298937" cy="1414907"/>
              <a:chOff x="5440040" y="3539298"/>
              <a:chExt cx="4298937" cy="1414907"/>
            </a:xfrm>
          </p:grpSpPr>
          <p:sp>
            <p:nvSpPr>
              <p:cNvPr id="17" name="角丸四角形 16"/>
              <p:cNvSpPr/>
              <p:nvPr/>
            </p:nvSpPr>
            <p:spPr>
              <a:xfrm>
                <a:off x="5440040" y="3539298"/>
                <a:ext cx="4298937" cy="1414907"/>
              </a:xfrm>
              <a:prstGeom prst="roundRect">
                <a:avLst/>
              </a:prstGeom>
              <a:noFill/>
              <a:ln w="76200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 sz="1685"/>
              </a:p>
            </p:txBody>
          </p:sp>
          <p:sp>
            <p:nvSpPr>
              <p:cNvPr id="10" name="テキスト ボックス 9"/>
              <p:cNvSpPr txBox="1"/>
              <p:nvPr/>
            </p:nvSpPr>
            <p:spPr>
              <a:xfrm>
                <a:off x="5706529" y="3831100"/>
                <a:ext cx="3940502" cy="86934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ja-JP" altLang="en-US" sz="4000" u="sng" dirty="0">
                    <a:latin typeface="HGP創英角ｺﾞｼｯｸUB" panose="020B0900000000000000" pitchFamily="50" charset="-128"/>
                    <a:ea typeface="HGP創英角ｺﾞｼｯｸUB" panose="020B0900000000000000" pitchFamily="50" charset="-128"/>
                  </a:rPr>
                  <a:t>　　　　　　　　　　　</a:t>
                </a:r>
                <a:endParaRPr lang="en-US" altLang="ja-JP" sz="4000" u="sng" dirty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endParaRPr>
              </a:p>
            </p:txBody>
          </p:sp>
        </p:grpSp>
      </p:grpSp>
      <p:sp>
        <p:nvSpPr>
          <p:cNvPr id="19" name="正方形/長方形 18"/>
          <p:cNvSpPr/>
          <p:nvPr/>
        </p:nvSpPr>
        <p:spPr>
          <a:xfrm>
            <a:off x="5023700" y="2777557"/>
            <a:ext cx="3647152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5400" dirty="0">
                <a:solidFill>
                  <a:srgbClr val="FF0000"/>
                </a:solidFill>
                <a:latin typeface="HGP創英角ｺﾞｼｯｸUB" panose="020B0A00000000000000" pitchFamily="50" charset="-128"/>
                <a:ea typeface="HGP創英角ｺﾞｼｯｸUB" panose="020B0A00000000000000" pitchFamily="50" charset="-128"/>
                <a:cs typeface="Times New Roman" panose="02020603050405020304" pitchFamily="18" charset="0"/>
              </a:rPr>
              <a:t>可処分所得</a:t>
            </a:r>
            <a:endParaRPr lang="ja-JP" altLang="en-US" sz="5400" dirty="0">
              <a:solidFill>
                <a:srgbClr val="FF0000"/>
              </a:solidFill>
              <a:latin typeface="HGP創英角ｺﾞｼｯｸUB" panose="020B0A00000000000000" pitchFamily="50" charset="-128"/>
              <a:ea typeface="HGP創英角ｺﾞｼｯｸUB" panose="020B0A00000000000000" pitchFamily="50" charset="-128"/>
            </a:endParaRPr>
          </a:p>
        </p:txBody>
      </p:sp>
      <p:grpSp>
        <p:nvGrpSpPr>
          <p:cNvPr id="30" name="グループ化 29"/>
          <p:cNvGrpSpPr/>
          <p:nvPr/>
        </p:nvGrpSpPr>
        <p:grpSpPr>
          <a:xfrm>
            <a:off x="1195512" y="119586"/>
            <a:ext cx="3258489" cy="1009724"/>
            <a:chOff x="687512" y="119584"/>
            <a:chExt cx="3258489" cy="1009724"/>
          </a:xfrm>
        </p:grpSpPr>
        <p:sp>
          <p:nvSpPr>
            <p:cNvPr id="34" name="円/楕円 33"/>
            <p:cNvSpPr/>
            <p:nvPr/>
          </p:nvSpPr>
          <p:spPr>
            <a:xfrm>
              <a:off x="1299580" y="119584"/>
              <a:ext cx="792088" cy="792088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685"/>
            </a:p>
          </p:txBody>
        </p:sp>
        <p:sp>
          <p:nvSpPr>
            <p:cNvPr id="35" name="円/楕円 34"/>
            <p:cNvSpPr/>
            <p:nvPr/>
          </p:nvSpPr>
          <p:spPr>
            <a:xfrm>
              <a:off x="687512" y="121196"/>
              <a:ext cx="1008112" cy="1008112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685"/>
            </a:p>
          </p:txBody>
        </p:sp>
        <p:sp>
          <p:nvSpPr>
            <p:cNvPr id="36" name="テキスト ボックス 35"/>
            <p:cNvSpPr txBox="1"/>
            <p:nvPr/>
          </p:nvSpPr>
          <p:spPr>
            <a:xfrm>
              <a:off x="1319961" y="366415"/>
              <a:ext cx="2626040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2800" dirty="0">
                  <a:solidFill>
                    <a:schemeClr val="accent1">
                      <a:lumMod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税金と社会保険</a:t>
              </a:r>
            </a:p>
          </p:txBody>
        </p:sp>
        <p:sp>
          <p:nvSpPr>
            <p:cNvPr id="37" name="テキスト ボックス 36"/>
            <p:cNvSpPr txBox="1"/>
            <p:nvPr/>
          </p:nvSpPr>
          <p:spPr>
            <a:xfrm>
              <a:off x="831528" y="302086"/>
              <a:ext cx="646331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3600" dirty="0">
                  <a:solidFill>
                    <a:schemeClr val="accent1">
                      <a:lumMod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Ⅱ</a:t>
              </a:r>
              <a:endParaRPr lang="ja-JP" altLang="en-US" sz="3600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sp>
        <p:nvSpPr>
          <p:cNvPr id="2" name="テキスト ボックス 1"/>
          <p:cNvSpPr txBox="1"/>
          <p:nvPr/>
        </p:nvSpPr>
        <p:spPr>
          <a:xfrm>
            <a:off x="1830743" y="4076593"/>
            <a:ext cx="6912470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4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なぜ税金や社会保険料を</a:t>
            </a:r>
            <a:endParaRPr lang="en-US" altLang="ja-JP" sz="44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lang="ja-JP" altLang="en-US" sz="4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納める必要があるのだろう？</a:t>
            </a:r>
          </a:p>
        </p:txBody>
      </p:sp>
      <p:grpSp>
        <p:nvGrpSpPr>
          <p:cNvPr id="20" name="グループ化 19"/>
          <p:cNvGrpSpPr/>
          <p:nvPr/>
        </p:nvGrpSpPr>
        <p:grpSpPr>
          <a:xfrm>
            <a:off x="543498" y="1132873"/>
            <a:ext cx="3096343" cy="1426185"/>
            <a:chOff x="543496" y="1224796"/>
            <a:chExt cx="3096344" cy="1776720"/>
          </a:xfrm>
        </p:grpSpPr>
        <p:sp>
          <p:nvSpPr>
            <p:cNvPr id="4" name="角丸四角形 3"/>
            <p:cNvSpPr/>
            <p:nvPr/>
          </p:nvSpPr>
          <p:spPr>
            <a:xfrm>
              <a:off x="543496" y="1224796"/>
              <a:ext cx="3096344" cy="1776720"/>
            </a:xfrm>
            <a:prstGeom prst="roundRect">
              <a:avLst/>
            </a:prstGeom>
            <a:noFill/>
            <a:ln w="57150"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685"/>
            </a:p>
          </p:txBody>
        </p:sp>
        <p:sp>
          <p:nvSpPr>
            <p:cNvPr id="5" name="テキスト ボックス 4"/>
            <p:cNvSpPr txBox="1"/>
            <p:nvPr/>
          </p:nvSpPr>
          <p:spPr>
            <a:xfrm>
              <a:off x="716932" y="1247828"/>
              <a:ext cx="2749472" cy="16487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ja-JP" altLang="en-US" sz="4000" u="sng" dirty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収入</a:t>
              </a:r>
              <a:endParaRPr lang="en-US" altLang="ja-JP" sz="4000" u="sng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endParaRPr>
            </a:p>
            <a:p>
              <a:pPr algn="ctr"/>
              <a:r>
                <a:rPr lang="en-US" altLang="ja-JP" sz="4000" dirty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【</a:t>
              </a:r>
              <a:r>
                <a:rPr lang="ja-JP" altLang="en-US" sz="4000" dirty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総支給額</a:t>
              </a:r>
              <a:r>
                <a:rPr lang="en-US" altLang="ja-JP" sz="4000" dirty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】</a:t>
              </a:r>
              <a:endParaRPr lang="ja-JP" altLang="en-US" sz="40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endParaRPr>
            </a:p>
          </p:txBody>
        </p:sp>
      </p:grpSp>
      <p:grpSp>
        <p:nvGrpSpPr>
          <p:cNvPr id="32" name="グループ化 31"/>
          <p:cNvGrpSpPr/>
          <p:nvPr/>
        </p:nvGrpSpPr>
        <p:grpSpPr>
          <a:xfrm>
            <a:off x="3783858" y="1088905"/>
            <a:ext cx="5112568" cy="1464856"/>
            <a:chOff x="3783856" y="1176620"/>
            <a:chExt cx="5112568" cy="1824896"/>
          </a:xfrm>
        </p:grpSpPr>
        <p:sp>
          <p:nvSpPr>
            <p:cNvPr id="7" name="正方形/長方形 6"/>
            <p:cNvSpPr/>
            <p:nvPr/>
          </p:nvSpPr>
          <p:spPr>
            <a:xfrm>
              <a:off x="3783856" y="2089064"/>
              <a:ext cx="670145" cy="168081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685"/>
            </a:p>
          </p:txBody>
        </p:sp>
        <p:grpSp>
          <p:nvGrpSpPr>
            <p:cNvPr id="21" name="グループ化 20"/>
            <p:cNvGrpSpPr/>
            <p:nvPr/>
          </p:nvGrpSpPr>
          <p:grpSpPr>
            <a:xfrm>
              <a:off x="4622593" y="1176620"/>
              <a:ext cx="4273831" cy="1824896"/>
              <a:chOff x="4622593" y="1176620"/>
              <a:chExt cx="4273831" cy="1824896"/>
            </a:xfrm>
          </p:grpSpPr>
          <p:sp>
            <p:nvSpPr>
              <p:cNvPr id="18" name="角丸四角形 17"/>
              <p:cNvSpPr/>
              <p:nvPr/>
            </p:nvSpPr>
            <p:spPr>
              <a:xfrm>
                <a:off x="4622593" y="1176620"/>
                <a:ext cx="4273831" cy="1824896"/>
              </a:xfrm>
              <a:prstGeom prst="roundRect">
                <a:avLst/>
              </a:prstGeom>
              <a:noFill/>
              <a:ln w="57150"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 sz="1685"/>
              </a:p>
            </p:txBody>
          </p:sp>
          <p:sp>
            <p:nvSpPr>
              <p:cNvPr id="8" name="テキスト ボックス 7"/>
              <p:cNvSpPr txBox="1"/>
              <p:nvPr/>
            </p:nvSpPr>
            <p:spPr>
              <a:xfrm>
                <a:off x="4708929" y="1634937"/>
                <a:ext cx="4031874" cy="88187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ja-JP" altLang="en-US" sz="4000" dirty="0">
                    <a:latin typeface="HGP創英角ｺﾞｼｯｸUB" panose="020B0900000000000000" pitchFamily="50" charset="-128"/>
                    <a:ea typeface="HGP創英角ｺﾞｼｯｸUB" panose="020B0900000000000000" pitchFamily="50" charset="-128"/>
                  </a:rPr>
                  <a:t>税金・社会保険料</a:t>
                </a:r>
                <a:endParaRPr lang="en-US" altLang="ja-JP" sz="4000" dirty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9178518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-2.22222E-6 L -2.5E-6 0.05084 " pathEditMode="relative" rAng="0" ptsTypes="AA">
                                      <p:cBhvr>
                                        <p:cTn id="28" dur="700" spd="-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52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" grpId="0"/>
      <p:bldP spid="2" grpId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グループ化 8"/>
          <p:cNvGrpSpPr/>
          <p:nvPr/>
        </p:nvGrpSpPr>
        <p:grpSpPr>
          <a:xfrm>
            <a:off x="1195512" y="119586"/>
            <a:ext cx="3258489" cy="1009724"/>
            <a:chOff x="687512" y="119584"/>
            <a:chExt cx="3258489" cy="1009724"/>
          </a:xfrm>
        </p:grpSpPr>
        <p:sp>
          <p:nvSpPr>
            <p:cNvPr id="11" name="円/楕円 10"/>
            <p:cNvSpPr/>
            <p:nvPr/>
          </p:nvSpPr>
          <p:spPr>
            <a:xfrm>
              <a:off x="1299580" y="119584"/>
              <a:ext cx="792088" cy="792088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685"/>
            </a:p>
          </p:txBody>
        </p:sp>
        <p:sp>
          <p:nvSpPr>
            <p:cNvPr id="14" name="円/楕円 13"/>
            <p:cNvSpPr/>
            <p:nvPr/>
          </p:nvSpPr>
          <p:spPr>
            <a:xfrm>
              <a:off x="687512" y="121196"/>
              <a:ext cx="1008112" cy="1008112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685"/>
            </a:p>
          </p:txBody>
        </p:sp>
        <p:sp>
          <p:nvSpPr>
            <p:cNvPr id="15" name="テキスト ボックス 14"/>
            <p:cNvSpPr txBox="1"/>
            <p:nvPr/>
          </p:nvSpPr>
          <p:spPr>
            <a:xfrm>
              <a:off x="1319961" y="366415"/>
              <a:ext cx="2626040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2800" dirty="0">
                  <a:solidFill>
                    <a:schemeClr val="accent1">
                      <a:lumMod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税金と社会保険</a:t>
              </a:r>
            </a:p>
          </p:txBody>
        </p:sp>
        <p:sp>
          <p:nvSpPr>
            <p:cNvPr id="16" name="テキスト ボックス 15"/>
            <p:cNvSpPr txBox="1"/>
            <p:nvPr/>
          </p:nvSpPr>
          <p:spPr>
            <a:xfrm>
              <a:off x="831528" y="302086"/>
              <a:ext cx="646331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3600" dirty="0">
                  <a:solidFill>
                    <a:schemeClr val="accent1">
                      <a:lumMod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Ⅱ</a:t>
              </a:r>
              <a:endParaRPr lang="ja-JP" altLang="en-US" sz="3600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grpSp>
        <p:nvGrpSpPr>
          <p:cNvPr id="3" name="グループ化 2"/>
          <p:cNvGrpSpPr/>
          <p:nvPr/>
        </p:nvGrpSpPr>
        <p:grpSpPr>
          <a:xfrm>
            <a:off x="1911648" y="3312050"/>
            <a:ext cx="2459895" cy="2033296"/>
            <a:chOff x="1984423" y="3404706"/>
            <a:chExt cx="2459895" cy="2033296"/>
          </a:xfrm>
        </p:grpSpPr>
        <p:sp>
          <p:nvSpPr>
            <p:cNvPr id="17" name="台形 16"/>
            <p:cNvSpPr/>
            <p:nvPr/>
          </p:nvSpPr>
          <p:spPr>
            <a:xfrm>
              <a:off x="1984423" y="4773948"/>
              <a:ext cx="2247560" cy="664054"/>
            </a:xfrm>
            <a:prstGeom prst="trapezoid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>
              <a:outerShdw blurRad="50800" dist="50800" dir="5400000" algn="ctr" rotWithShape="0">
                <a:srgbClr val="000000">
                  <a:alpha val="63000"/>
                </a:srgbClr>
              </a:outerShdw>
            </a:effectLst>
            <a:scene3d>
              <a:camera prst="orthographicFront"/>
              <a:lightRig rig="threePt" dir="t"/>
            </a:scene3d>
            <a:sp3d extrusionH="127000">
              <a:bevelT h="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685"/>
            </a:p>
          </p:txBody>
        </p:sp>
        <p:sp>
          <p:nvSpPr>
            <p:cNvPr id="18" name="台形 17"/>
            <p:cNvSpPr/>
            <p:nvPr/>
          </p:nvSpPr>
          <p:spPr>
            <a:xfrm>
              <a:off x="2219703" y="3404706"/>
              <a:ext cx="1584176" cy="586299"/>
            </a:xfrm>
            <a:prstGeom prst="trapezoid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  <a:effectLst>
              <a:outerShdw blurRad="50800" dist="50800" dir="5400000" algn="ctr" rotWithShape="0">
                <a:srgbClr val="000000">
                  <a:alpha val="63000"/>
                </a:srgbClr>
              </a:outerShdw>
            </a:effectLst>
            <a:scene3d>
              <a:camera prst="orthographicFront"/>
              <a:lightRig rig="threePt" dir="t"/>
            </a:scene3d>
            <a:sp3d extrusionH="127000">
              <a:bevelT h="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685"/>
            </a:p>
          </p:txBody>
        </p:sp>
        <p:sp>
          <p:nvSpPr>
            <p:cNvPr id="19" name="下矢印 18"/>
            <p:cNvSpPr/>
            <p:nvPr/>
          </p:nvSpPr>
          <p:spPr>
            <a:xfrm flipV="1">
              <a:off x="2791561" y="4065750"/>
              <a:ext cx="571928" cy="654660"/>
            </a:xfrm>
            <a:prstGeom prst="downArrow">
              <a:avLst/>
            </a:prstGeom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685"/>
            </a:p>
          </p:txBody>
        </p:sp>
        <p:sp>
          <p:nvSpPr>
            <p:cNvPr id="20" name="テキスト ボックス 19"/>
            <p:cNvSpPr txBox="1"/>
            <p:nvPr/>
          </p:nvSpPr>
          <p:spPr>
            <a:xfrm>
              <a:off x="2646414" y="4820991"/>
              <a:ext cx="906017" cy="523220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ja-JP" altLang="en-US" sz="2800" b="1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国民</a:t>
              </a:r>
            </a:p>
          </p:txBody>
        </p:sp>
        <p:sp>
          <p:nvSpPr>
            <p:cNvPr id="21" name="テキスト ボックス 20"/>
            <p:cNvSpPr txBox="1"/>
            <p:nvPr/>
          </p:nvSpPr>
          <p:spPr>
            <a:xfrm>
              <a:off x="2593837" y="3467022"/>
              <a:ext cx="835907" cy="461665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ja-JP" altLang="en-US" sz="2400" b="1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政府</a:t>
              </a:r>
            </a:p>
          </p:txBody>
        </p:sp>
        <p:sp>
          <p:nvSpPr>
            <p:cNvPr id="26" name="テキスト ボックス 25"/>
            <p:cNvSpPr txBox="1"/>
            <p:nvPr/>
          </p:nvSpPr>
          <p:spPr>
            <a:xfrm>
              <a:off x="3502545" y="4104842"/>
              <a:ext cx="941773" cy="523220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</p:spPr>
          <p:txBody>
            <a:bodyPr wrap="square" rtlCol="0">
              <a:spAutoFit/>
            </a:bodyPr>
            <a:lstStyle/>
            <a:p>
              <a:r>
                <a:rPr lang="ja-JP" altLang="en-US" sz="2800" b="1" dirty="0">
                  <a:solidFill>
                    <a:schemeClr val="bg1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納税</a:t>
              </a:r>
            </a:p>
          </p:txBody>
        </p:sp>
      </p:grpSp>
      <p:sp>
        <p:nvSpPr>
          <p:cNvPr id="29" name="円弧 28"/>
          <p:cNvSpPr/>
          <p:nvPr/>
        </p:nvSpPr>
        <p:spPr>
          <a:xfrm>
            <a:off x="2661684" y="3707365"/>
            <a:ext cx="2743789" cy="1186119"/>
          </a:xfrm>
          <a:prstGeom prst="arc">
            <a:avLst>
              <a:gd name="adj1" fmla="val 15322316"/>
              <a:gd name="adj2" fmla="val 4945747"/>
            </a:avLst>
          </a:prstGeom>
          <a:ln w="254000" cap="flat">
            <a:gradFill flip="none" rotWithShape="1">
              <a:gsLst>
                <a:gs pos="95200">
                  <a:schemeClr val="accent6">
                    <a:lumMod val="75000"/>
                  </a:schemeClr>
                </a:gs>
                <a:gs pos="19000">
                  <a:schemeClr val="accent1">
                    <a:lumMod val="5000"/>
                    <a:lumOff val="95000"/>
                  </a:schemeClr>
                </a:gs>
                <a:gs pos="43000">
                  <a:schemeClr val="accent1">
                    <a:lumMod val="75000"/>
                  </a:schemeClr>
                </a:gs>
              </a:gsLst>
              <a:lin ang="0" scaled="1"/>
              <a:tileRect/>
            </a:gradFill>
            <a:round/>
            <a:headEnd type="none"/>
            <a:tailEnd type="stealth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ja-JP" altLang="en-US" sz="1685"/>
          </a:p>
        </p:txBody>
      </p:sp>
      <p:sp>
        <p:nvSpPr>
          <p:cNvPr id="34" name="角丸四角形 33"/>
          <p:cNvSpPr/>
          <p:nvPr/>
        </p:nvSpPr>
        <p:spPr>
          <a:xfrm>
            <a:off x="543496" y="1180590"/>
            <a:ext cx="8916788" cy="1821389"/>
          </a:xfrm>
          <a:prstGeom prst="roundRect">
            <a:avLst>
              <a:gd name="adj" fmla="val 13764"/>
            </a:avLst>
          </a:prstGeom>
          <a:solidFill>
            <a:schemeClr val="accent1">
              <a:lumMod val="20000"/>
              <a:lumOff val="80000"/>
            </a:schemeClr>
          </a:solidFill>
          <a:ln w="57150">
            <a:solidFill>
              <a:schemeClr val="accent5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685"/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687514" y="1182877"/>
            <a:ext cx="784862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3200" dirty="0">
                <a:ln w="12700"/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税金は社会生活の維持に役立てられるもの。</a:t>
            </a:r>
          </a:p>
        </p:txBody>
      </p:sp>
      <p:cxnSp>
        <p:nvCxnSpPr>
          <p:cNvPr id="36" name="直線コネクタ 35"/>
          <p:cNvCxnSpPr/>
          <p:nvPr/>
        </p:nvCxnSpPr>
        <p:spPr>
          <a:xfrm>
            <a:off x="652478" y="1815330"/>
            <a:ext cx="8547533" cy="1640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テキスト ボックス 36"/>
          <p:cNvSpPr txBox="1"/>
          <p:nvPr/>
        </p:nvSpPr>
        <p:spPr>
          <a:xfrm>
            <a:off x="819233" y="1814697"/>
            <a:ext cx="6574236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32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(</a:t>
            </a:r>
            <a:r>
              <a:rPr lang="ja-JP" altLang="en-US" sz="32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例</a:t>
            </a:r>
            <a:r>
              <a:rPr lang="en-US" altLang="ja-JP" sz="32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)</a:t>
            </a:r>
            <a:r>
              <a:rPr lang="ja-JP" altLang="ja-JP" sz="32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道路などの公共施設</a:t>
            </a:r>
            <a:endParaRPr lang="en-US" altLang="ja-JP" sz="32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lang="en-US" altLang="ja-JP" sz="32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      </a:t>
            </a:r>
            <a:r>
              <a:rPr lang="ja-JP" altLang="ja-JP" sz="32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ごみ処理などの公共サービスなど</a:t>
            </a:r>
            <a:endParaRPr lang="ja-JP" altLang="en-US" sz="32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grpSp>
        <p:nvGrpSpPr>
          <p:cNvPr id="10" name="グループ化 9"/>
          <p:cNvGrpSpPr/>
          <p:nvPr/>
        </p:nvGrpSpPr>
        <p:grpSpPr>
          <a:xfrm>
            <a:off x="5386427" y="3374367"/>
            <a:ext cx="3326428" cy="1843710"/>
            <a:chOff x="6390660" y="2249281"/>
            <a:chExt cx="3326428" cy="1843710"/>
          </a:xfrm>
        </p:grpSpPr>
        <p:grpSp>
          <p:nvGrpSpPr>
            <p:cNvPr id="7" name="グループ化 6"/>
            <p:cNvGrpSpPr/>
            <p:nvPr/>
          </p:nvGrpSpPr>
          <p:grpSpPr>
            <a:xfrm>
              <a:off x="6390660" y="2249281"/>
              <a:ext cx="3326428" cy="1843710"/>
              <a:chOff x="6664176" y="2307979"/>
              <a:chExt cx="3326428" cy="1843710"/>
            </a:xfrm>
          </p:grpSpPr>
          <p:sp>
            <p:nvSpPr>
              <p:cNvPr id="2" name="正方形/長方形 1"/>
              <p:cNvSpPr/>
              <p:nvPr/>
            </p:nvSpPr>
            <p:spPr>
              <a:xfrm>
                <a:off x="6664176" y="2307979"/>
                <a:ext cx="3326428" cy="1735078"/>
              </a:xfrm>
              <a:prstGeom prst="rect">
                <a:avLst/>
              </a:prstGeom>
              <a:solidFill>
                <a:srgbClr val="FFF2CC">
                  <a:alpha val="45882"/>
                </a:srgb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 sz="1685"/>
              </a:p>
            </p:txBody>
          </p:sp>
          <p:sp>
            <p:nvSpPr>
              <p:cNvPr id="31" name="テキスト ボックス 30"/>
              <p:cNvSpPr txBox="1"/>
              <p:nvPr/>
            </p:nvSpPr>
            <p:spPr>
              <a:xfrm>
                <a:off x="7221618" y="3061391"/>
                <a:ext cx="1415772" cy="109029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ja-JP" altLang="en-US" sz="2400" dirty="0">
                    <a:latin typeface="HGP創英角ｺﾞｼｯｸUB" panose="020B0900000000000000" pitchFamily="50" charset="-128"/>
                    <a:ea typeface="HGP創英角ｺﾞｼｯｸUB" panose="020B0900000000000000" pitchFamily="50" charset="-128"/>
                  </a:rPr>
                  <a:t>社会保障</a:t>
                </a:r>
              </a:p>
              <a:p>
                <a:r>
                  <a:rPr lang="ja-JP" altLang="en-US" sz="2400" dirty="0">
                    <a:latin typeface="HGP創英角ｺﾞｼｯｸUB" panose="020B0900000000000000" pitchFamily="50" charset="-128"/>
                    <a:ea typeface="HGP創英角ｺﾞｼｯｸUB" panose="020B0900000000000000" pitchFamily="50" charset="-128"/>
                  </a:rPr>
                  <a:t>公共事業</a:t>
                </a:r>
              </a:p>
              <a:p>
                <a:endParaRPr lang="ja-JP" altLang="en-US" sz="1685" dirty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endParaRPr>
              </a:p>
            </p:txBody>
          </p:sp>
          <p:cxnSp>
            <p:nvCxnSpPr>
              <p:cNvPr id="33" name="直線コネクタ 32"/>
              <p:cNvCxnSpPr/>
              <p:nvPr/>
            </p:nvCxnSpPr>
            <p:spPr>
              <a:xfrm>
                <a:off x="7050616" y="3054462"/>
                <a:ext cx="2153353" cy="0"/>
              </a:xfrm>
              <a:prstGeom prst="line">
                <a:avLst/>
              </a:prstGeom>
              <a:ln w="285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" name="テキスト ボックス 3"/>
              <p:cNvSpPr txBox="1"/>
              <p:nvPr/>
            </p:nvSpPr>
            <p:spPr>
              <a:xfrm>
                <a:off x="6772733" y="2307979"/>
                <a:ext cx="2961067" cy="70788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ja-JP" altLang="en-US" sz="4000" dirty="0">
                    <a:latin typeface="HGP創英角ｺﾞｼｯｸUB" panose="020B0900000000000000" pitchFamily="50" charset="-128"/>
                    <a:ea typeface="HGP創英角ｺﾞｼｯｸUB" panose="020B0900000000000000" pitchFamily="50" charset="-128"/>
                  </a:rPr>
                  <a:t>公共サービス</a:t>
                </a:r>
              </a:p>
            </p:txBody>
          </p:sp>
        </p:grpSp>
        <p:sp>
          <p:nvSpPr>
            <p:cNvPr id="32" name="左大かっこ 31"/>
            <p:cNvSpPr/>
            <p:nvPr/>
          </p:nvSpPr>
          <p:spPr>
            <a:xfrm>
              <a:off x="6705092" y="3186252"/>
              <a:ext cx="243010" cy="607352"/>
            </a:xfrm>
            <a:prstGeom prst="leftBracket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ja-JP" altLang="en-US" sz="1685"/>
            </a:p>
          </p:txBody>
        </p:sp>
      </p:grpSp>
    </p:spTree>
    <p:extLst>
      <p:ext uri="{BB962C8B-B14F-4D97-AF65-F5344CB8AC3E}">
        <p14:creationId xmlns:p14="http://schemas.microsoft.com/office/powerpoint/2010/main" val="14798860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1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8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1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9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400"/>
                            </p:stCondLst>
                            <p:childTnLst>
                              <p:par>
                                <p:cTn id="20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12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9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1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  <p:bldP spid="34" grpId="0" animBg="1"/>
      <p:bldP spid="35" grpId="0"/>
      <p:bldP spid="3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グループ化 8"/>
          <p:cNvGrpSpPr/>
          <p:nvPr/>
        </p:nvGrpSpPr>
        <p:grpSpPr>
          <a:xfrm>
            <a:off x="1195512" y="119586"/>
            <a:ext cx="3258489" cy="1009724"/>
            <a:chOff x="687512" y="119584"/>
            <a:chExt cx="3258489" cy="1009724"/>
          </a:xfrm>
        </p:grpSpPr>
        <p:sp>
          <p:nvSpPr>
            <p:cNvPr id="11" name="円/楕円 10"/>
            <p:cNvSpPr/>
            <p:nvPr/>
          </p:nvSpPr>
          <p:spPr>
            <a:xfrm>
              <a:off x="1299580" y="119584"/>
              <a:ext cx="792088" cy="792088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685"/>
            </a:p>
          </p:txBody>
        </p:sp>
        <p:sp>
          <p:nvSpPr>
            <p:cNvPr id="14" name="円/楕円 13"/>
            <p:cNvSpPr/>
            <p:nvPr/>
          </p:nvSpPr>
          <p:spPr>
            <a:xfrm>
              <a:off x="687512" y="121196"/>
              <a:ext cx="1008112" cy="1008112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685"/>
            </a:p>
          </p:txBody>
        </p:sp>
        <p:sp>
          <p:nvSpPr>
            <p:cNvPr id="15" name="テキスト ボックス 14"/>
            <p:cNvSpPr txBox="1"/>
            <p:nvPr/>
          </p:nvSpPr>
          <p:spPr>
            <a:xfrm>
              <a:off x="1319961" y="366415"/>
              <a:ext cx="2626040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2800" dirty="0">
                  <a:solidFill>
                    <a:schemeClr val="accent1">
                      <a:lumMod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税金と社会保険</a:t>
              </a:r>
            </a:p>
          </p:txBody>
        </p:sp>
        <p:sp>
          <p:nvSpPr>
            <p:cNvPr id="16" name="テキスト ボックス 15"/>
            <p:cNvSpPr txBox="1"/>
            <p:nvPr/>
          </p:nvSpPr>
          <p:spPr>
            <a:xfrm>
              <a:off x="831528" y="302086"/>
              <a:ext cx="646331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3600" dirty="0">
                  <a:solidFill>
                    <a:schemeClr val="accent1">
                      <a:lumMod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Ⅱ</a:t>
              </a:r>
              <a:endParaRPr lang="ja-JP" altLang="en-US" sz="3600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E8E41C85-7559-4F25-BB68-C498917C2DE3}"/>
              </a:ext>
            </a:extLst>
          </p:cNvPr>
          <p:cNvSpPr txBox="1"/>
          <p:nvPr/>
        </p:nvSpPr>
        <p:spPr>
          <a:xfrm>
            <a:off x="3931818" y="1943119"/>
            <a:ext cx="203132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4800" dirty="0">
                <a:solidFill>
                  <a:srgbClr val="FF0000"/>
                </a:solidFill>
                <a:latin typeface="HGP創英角ｺﾞｼｯｸUB" panose="020B0A00000000000000" pitchFamily="50" charset="-128"/>
                <a:ea typeface="HGP創英角ｺﾞｼｯｸUB" panose="020B0A00000000000000" pitchFamily="50" charset="-128"/>
                <a:cs typeface="Times New Roman" panose="02020603050405020304" pitchFamily="18" charset="0"/>
              </a:rPr>
              <a:t>保険料</a:t>
            </a:r>
            <a:endParaRPr lang="ja-JP" altLang="en-US" sz="8800" dirty="0">
              <a:solidFill>
                <a:srgbClr val="FF0000"/>
              </a:solidFill>
              <a:latin typeface="HGP創英角ｺﾞｼｯｸUB" panose="020B0A00000000000000" pitchFamily="50" charset="-128"/>
              <a:ea typeface="HGP創英角ｺﾞｼｯｸUB" panose="020B0A00000000000000" pitchFamily="50" charset="-128"/>
            </a:endParaRPr>
          </a:p>
        </p:txBody>
      </p:sp>
      <p:sp>
        <p:nvSpPr>
          <p:cNvPr id="13" name="正方形/長方形 12"/>
          <p:cNvSpPr/>
          <p:nvPr/>
        </p:nvSpPr>
        <p:spPr>
          <a:xfrm>
            <a:off x="327472" y="1032624"/>
            <a:ext cx="9937104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sz="4000" dirty="0">
                <a:solidFill>
                  <a:srgbClr val="C0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●</a:t>
            </a:r>
            <a:r>
              <a:rPr lang="ja-JP" altLang="en-US" sz="40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保険は、生活上のさまざまなリスクに</a:t>
            </a:r>
            <a:endParaRPr lang="en-US" altLang="ja-JP" sz="40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ja-JP" altLang="en-US" sz="40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　対して、事前に</a:t>
            </a:r>
            <a:r>
              <a:rPr lang="ja-JP" altLang="en-US" sz="4000" u="sng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　　　　　　</a:t>
            </a:r>
            <a:r>
              <a:rPr lang="ja-JP" altLang="en-US" sz="40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を出し合って、</a:t>
            </a:r>
            <a:endParaRPr lang="en-US" altLang="ja-JP" sz="40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ja-JP" altLang="en-US" sz="40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　経済的な損失を被った人にお金を渡す</a:t>
            </a:r>
            <a:endParaRPr lang="en-US" altLang="ja-JP" sz="40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ja-JP" altLang="en-US" sz="40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　相互扶助のしくみである。</a:t>
            </a:r>
            <a:endParaRPr lang="ja-JP" altLang="en-US" sz="36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885426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1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8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方形/長方形 9"/>
          <p:cNvSpPr/>
          <p:nvPr/>
        </p:nvSpPr>
        <p:spPr>
          <a:xfrm>
            <a:off x="467544" y="945805"/>
            <a:ext cx="2441694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ja-JP" sz="4400" dirty="0">
                <a:solidFill>
                  <a:schemeClr val="accent6">
                    <a:lumMod val="50000"/>
                  </a:schemeClr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保険制度</a:t>
            </a:r>
            <a:endParaRPr lang="ja-JP" altLang="en-US" sz="4400" dirty="0">
              <a:solidFill>
                <a:schemeClr val="accent6">
                  <a:lumMod val="50000"/>
                </a:schemeClr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E8E41C85-7559-4F25-BB68-C498917C2DE3}"/>
              </a:ext>
            </a:extLst>
          </p:cNvPr>
          <p:cNvSpPr txBox="1"/>
          <p:nvPr/>
        </p:nvSpPr>
        <p:spPr>
          <a:xfrm>
            <a:off x="1212013" y="1810479"/>
            <a:ext cx="141577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4800" dirty="0">
                <a:solidFill>
                  <a:srgbClr val="FF0000"/>
                </a:solidFill>
                <a:latin typeface="HGP創英角ｺﾞｼｯｸUB" panose="020B0A00000000000000" pitchFamily="50" charset="-128"/>
                <a:ea typeface="HGP創英角ｺﾞｼｯｸUB" panose="020B0A00000000000000" pitchFamily="50" charset="-128"/>
                <a:cs typeface="Times New Roman" panose="02020603050405020304" pitchFamily="18" charset="0"/>
              </a:rPr>
              <a:t>社会</a:t>
            </a:r>
            <a:endParaRPr lang="ja-JP" altLang="en-US" sz="8800" dirty="0">
              <a:solidFill>
                <a:srgbClr val="FF0000"/>
              </a:solidFill>
              <a:latin typeface="HGP創英角ｺﾞｼｯｸUB" panose="020B0A00000000000000" pitchFamily="50" charset="-128"/>
              <a:ea typeface="HGP創英角ｺﾞｼｯｸUB" panose="020B0A00000000000000" pitchFamily="50" charset="-128"/>
            </a:endParaRP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E8E41C85-7559-4F25-BB68-C498917C2DE3}"/>
              </a:ext>
            </a:extLst>
          </p:cNvPr>
          <p:cNvSpPr txBox="1"/>
          <p:nvPr/>
        </p:nvSpPr>
        <p:spPr>
          <a:xfrm>
            <a:off x="3923928" y="1825977"/>
            <a:ext cx="141577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4800" dirty="0">
                <a:solidFill>
                  <a:srgbClr val="FF0000"/>
                </a:solidFill>
                <a:latin typeface="HGP創英角ｺﾞｼｯｸUB" panose="020B0A00000000000000" pitchFamily="50" charset="-128"/>
                <a:ea typeface="HGP創英角ｺﾞｼｯｸUB" panose="020B0A00000000000000" pitchFamily="50" charset="-128"/>
                <a:cs typeface="Times New Roman" panose="02020603050405020304" pitchFamily="18" charset="0"/>
              </a:rPr>
              <a:t>公的</a:t>
            </a:r>
            <a:endParaRPr lang="ja-JP" altLang="en-US" sz="8800" dirty="0">
              <a:solidFill>
                <a:srgbClr val="FF0000"/>
              </a:solidFill>
              <a:latin typeface="HGP創英角ｺﾞｼｯｸUB" panose="020B0A00000000000000" pitchFamily="50" charset="-128"/>
              <a:ea typeface="HGP創英角ｺﾞｼｯｸUB" panose="020B0A00000000000000" pitchFamily="50" charset="-128"/>
            </a:endParaRP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E8E41C85-7559-4F25-BB68-C498917C2DE3}"/>
              </a:ext>
            </a:extLst>
          </p:cNvPr>
          <p:cNvSpPr txBox="1"/>
          <p:nvPr/>
        </p:nvSpPr>
        <p:spPr>
          <a:xfrm>
            <a:off x="1259633" y="3322649"/>
            <a:ext cx="141577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4800" dirty="0">
                <a:solidFill>
                  <a:srgbClr val="FF0000"/>
                </a:solidFill>
                <a:latin typeface="HGP創英角ｺﾞｼｯｸUB" panose="020B0A00000000000000" pitchFamily="50" charset="-128"/>
                <a:ea typeface="HGP創英角ｺﾞｼｯｸUB" panose="020B0A00000000000000" pitchFamily="50" charset="-128"/>
                <a:cs typeface="Times New Roman" panose="02020603050405020304" pitchFamily="18" charset="0"/>
              </a:rPr>
              <a:t>民間</a:t>
            </a:r>
            <a:endParaRPr lang="ja-JP" altLang="en-US" sz="8800" dirty="0">
              <a:solidFill>
                <a:srgbClr val="FF0000"/>
              </a:solidFill>
              <a:latin typeface="HGP創英角ｺﾞｼｯｸUB" panose="020B0A00000000000000" pitchFamily="50" charset="-128"/>
              <a:ea typeface="HGP創英角ｺﾞｼｯｸUB" panose="020B0A00000000000000" pitchFamily="50" charset="-128"/>
            </a:endParaRP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E8E41C85-7559-4F25-BB68-C498917C2DE3}"/>
              </a:ext>
            </a:extLst>
          </p:cNvPr>
          <p:cNvSpPr txBox="1"/>
          <p:nvPr/>
        </p:nvSpPr>
        <p:spPr>
          <a:xfrm>
            <a:off x="3923928" y="3322649"/>
            <a:ext cx="141577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4800" dirty="0">
                <a:solidFill>
                  <a:srgbClr val="FF0000"/>
                </a:solidFill>
                <a:latin typeface="HGP創英角ｺﾞｼｯｸUB" panose="020B0A00000000000000" pitchFamily="50" charset="-128"/>
                <a:ea typeface="HGP創英角ｺﾞｼｯｸUB" panose="020B0A00000000000000" pitchFamily="50" charset="-128"/>
                <a:cs typeface="Times New Roman" panose="02020603050405020304" pitchFamily="18" charset="0"/>
              </a:rPr>
              <a:t>私的</a:t>
            </a:r>
            <a:endParaRPr lang="ja-JP" altLang="en-US" sz="8800" dirty="0">
              <a:solidFill>
                <a:srgbClr val="FF0000"/>
              </a:solidFill>
              <a:latin typeface="HGP創英角ｺﾞｼｯｸUB" panose="020B0A00000000000000" pitchFamily="50" charset="-128"/>
              <a:ea typeface="HGP創英角ｺﾞｼｯｸUB" panose="020B0A00000000000000" pitchFamily="50" charset="-128"/>
            </a:endParaRPr>
          </a:p>
        </p:txBody>
      </p:sp>
      <p:grpSp>
        <p:nvGrpSpPr>
          <p:cNvPr id="5" name="グループ化 4"/>
          <p:cNvGrpSpPr/>
          <p:nvPr/>
        </p:nvGrpSpPr>
        <p:grpSpPr>
          <a:xfrm>
            <a:off x="687512" y="1942990"/>
            <a:ext cx="8496944" cy="1323439"/>
            <a:chOff x="687512" y="1942989"/>
            <a:chExt cx="8496944" cy="1323439"/>
          </a:xfrm>
        </p:grpSpPr>
        <p:sp>
          <p:nvSpPr>
            <p:cNvPr id="23" name="正方形/長方形 22"/>
            <p:cNvSpPr/>
            <p:nvPr/>
          </p:nvSpPr>
          <p:spPr>
            <a:xfrm>
              <a:off x="687512" y="1942989"/>
              <a:ext cx="8496944" cy="132343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ja-JP" altLang="en-US" sz="4000" dirty="0">
                  <a:solidFill>
                    <a:srgbClr val="C00000"/>
                  </a:solidFill>
                  <a:latin typeface="HGP創英角ｺﾞｼｯｸUB" panose="020B0900000000000000" pitchFamily="50" charset="-128"/>
                  <a:ea typeface="HGP創英角ｺﾞｼｯｸUB" panose="020B0900000000000000" pitchFamily="50" charset="-128"/>
                  <a:cs typeface="Times New Roman" panose="02020603050405020304" pitchFamily="18" charset="0"/>
                </a:rPr>
                <a:t>●</a:t>
              </a:r>
              <a:r>
                <a:rPr lang="ja-JP" altLang="ja-JP" sz="4000" u="sng" dirty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  <a:cs typeface="Times New Roman" panose="02020603050405020304" pitchFamily="18" charset="0"/>
                </a:rPr>
                <a:t>　　　　</a:t>
              </a:r>
              <a:r>
                <a:rPr lang="ja-JP" altLang="ja-JP" sz="4000" dirty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  <a:cs typeface="Times New Roman" panose="02020603050405020304" pitchFamily="18" charset="0"/>
                </a:rPr>
                <a:t>保険</a:t>
              </a:r>
              <a:r>
                <a:rPr lang="en-US" altLang="ja-JP" sz="4000" dirty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  <a:cs typeface="Times New Roman" panose="02020603050405020304" pitchFamily="18" charset="0"/>
                </a:rPr>
                <a:t>(</a:t>
              </a:r>
              <a:r>
                <a:rPr lang="ja-JP" altLang="ja-JP" sz="4000" u="sng" dirty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  <a:cs typeface="Times New Roman" panose="02020603050405020304" pitchFamily="18" charset="0"/>
                </a:rPr>
                <a:t>　　　　</a:t>
              </a:r>
              <a:r>
                <a:rPr lang="ja-JP" altLang="ja-JP" sz="4000" dirty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  <a:cs typeface="Times New Roman" panose="02020603050405020304" pitchFamily="18" charset="0"/>
                </a:rPr>
                <a:t>保険</a:t>
              </a:r>
              <a:r>
                <a:rPr lang="en-US" altLang="ja-JP" sz="4000" dirty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  <a:cs typeface="Times New Roman" panose="02020603050405020304" pitchFamily="18" charset="0"/>
                </a:rPr>
                <a:t>)</a:t>
              </a:r>
            </a:p>
            <a:p>
              <a:r>
                <a:rPr lang="ja-JP" altLang="en-US" sz="4000" dirty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  <a:cs typeface="Times New Roman" panose="02020603050405020304" pitchFamily="18" charset="0"/>
                </a:rPr>
                <a:t>　　　</a:t>
              </a:r>
              <a:r>
                <a:rPr lang="ja-JP" altLang="ja-JP" sz="4000" dirty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  <a:cs typeface="Times New Roman" panose="02020603050405020304" pitchFamily="18" charset="0"/>
                </a:rPr>
                <a:t>おもに</a:t>
              </a:r>
              <a:r>
                <a:rPr lang="ja-JP" altLang="en-US" sz="4000" dirty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  <a:cs typeface="Times New Roman" panose="02020603050405020304" pitchFamily="18" charset="0"/>
                </a:rPr>
                <a:t>政府</a:t>
              </a:r>
              <a:r>
                <a:rPr lang="ja-JP" altLang="ja-JP" sz="4000" dirty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  <a:cs typeface="Times New Roman" panose="02020603050405020304" pitchFamily="18" charset="0"/>
                </a:rPr>
                <a:t>が運営し、国民が加入</a:t>
              </a:r>
              <a:endParaRPr lang="ja-JP" altLang="en-US" sz="36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endParaRPr>
            </a:p>
          </p:txBody>
        </p:sp>
        <p:sp>
          <p:nvSpPr>
            <p:cNvPr id="24" name="右矢印 23"/>
            <p:cNvSpPr/>
            <p:nvPr/>
          </p:nvSpPr>
          <p:spPr>
            <a:xfrm>
              <a:off x="1012787" y="2724679"/>
              <a:ext cx="653482" cy="458546"/>
            </a:xfrm>
            <a:prstGeom prst="rightArrow">
              <a:avLst>
                <a:gd name="adj1" fmla="val 44195"/>
                <a:gd name="adj2" fmla="val 92087"/>
              </a:avLst>
            </a:prstGeom>
            <a:gradFill flip="none" rotWithShape="1">
              <a:gsLst>
                <a:gs pos="0">
                  <a:schemeClr val="accent1">
                    <a:shade val="30000"/>
                    <a:satMod val="115000"/>
                  </a:schemeClr>
                </a:gs>
                <a:gs pos="50000">
                  <a:schemeClr val="accent1">
                    <a:shade val="67500"/>
                    <a:satMod val="115000"/>
                  </a:schemeClr>
                </a:gs>
                <a:gs pos="100000">
                  <a:schemeClr val="accent1">
                    <a:shade val="100000"/>
                    <a:satMod val="115000"/>
                  </a:schemeClr>
                </a:gs>
              </a:gsLst>
              <a:lin ang="10800000" scaled="1"/>
              <a:tileRect/>
            </a:gra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685"/>
            </a:p>
          </p:txBody>
        </p:sp>
      </p:grpSp>
      <p:grpSp>
        <p:nvGrpSpPr>
          <p:cNvPr id="7" name="グループ化 6"/>
          <p:cNvGrpSpPr/>
          <p:nvPr/>
        </p:nvGrpSpPr>
        <p:grpSpPr>
          <a:xfrm>
            <a:off x="687514" y="3469193"/>
            <a:ext cx="8362436" cy="1938992"/>
            <a:chOff x="687512" y="3469191"/>
            <a:chExt cx="8362436" cy="1938991"/>
          </a:xfrm>
        </p:grpSpPr>
        <p:sp>
          <p:nvSpPr>
            <p:cNvPr id="18" name="正方形/長方形 17"/>
            <p:cNvSpPr/>
            <p:nvPr/>
          </p:nvSpPr>
          <p:spPr>
            <a:xfrm>
              <a:off x="687512" y="3469191"/>
              <a:ext cx="8362436" cy="193899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ja-JP" altLang="en-US" sz="4000" dirty="0">
                  <a:solidFill>
                    <a:srgbClr val="C00000"/>
                  </a:solidFill>
                  <a:latin typeface="HGP創英角ｺﾞｼｯｸUB" panose="020B0900000000000000" pitchFamily="50" charset="-128"/>
                  <a:ea typeface="HGP創英角ｺﾞｼｯｸUB" panose="020B0900000000000000" pitchFamily="50" charset="-128"/>
                  <a:cs typeface="Times New Roman" panose="02020603050405020304" pitchFamily="18" charset="0"/>
                </a:rPr>
                <a:t>●</a:t>
              </a:r>
              <a:r>
                <a:rPr lang="ja-JP" altLang="ja-JP" sz="4000" u="sng" dirty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  <a:cs typeface="Times New Roman" panose="02020603050405020304" pitchFamily="18" charset="0"/>
                </a:rPr>
                <a:t>　　　　</a:t>
              </a:r>
              <a:r>
                <a:rPr lang="ja-JP" altLang="ja-JP" sz="4000" dirty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  <a:cs typeface="Times New Roman" panose="02020603050405020304" pitchFamily="18" charset="0"/>
                </a:rPr>
                <a:t>保険</a:t>
              </a:r>
              <a:r>
                <a:rPr lang="en-US" altLang="ja-JP" sz="4000" dirty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  <a:cs typeface="Times New Roman" panose="02020603050405020304" pitchFamily="18" charset="0"/>
                </a:rPr>
                <a:t>(</a:t>
              </a:r>
              <a:r>
                <a:rPr lang="ja-JP" altLang="ja-JP" sz="4000" u="sng" dirty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  <a:cs typeface="Times New Roman" panose="02020603050405020304" pitchFamily="18" charset="0"/>
                </a:rPr>
                <a:t>　　　　</a:t>
              </a:r>
              <a:r>
                <a:rPr lang="ja-JP" altLang="ja-JP" sz="4000" dirty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  <a:cs typeface="Times New Roman" panose="02020603050405020304" pitchFamily="18" charset="0"/>
                </a:rPr>
                <a:t>保険</a:t>
              </a:r>
              <a:r>
                <a:rPr lang="en-US" altLang="ja-JP" sz="4000" dirty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  <a:cs typeface="Times New Roman" panose="02020603050405020304" pitchFamily="18" charset="0"/>
                </a:rPr>
                <a:t>)</a:t>
              </a:r>
            </a:p>
            <a:p>
              <a:r>
                <a:rPr lang="ja-JP" altLang="en-US" sz="4000" dirty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  <a:cs typeface="Times New Roman" panose="02020603050405020304" pitchFamily="18" charset="0"/>
                </a:rPr>
                <a:t>　　　</a:t>
              </a:r>
              <a:r>
                <a:rPr lang="ja-JP" altLang="ja-JP" sz="4000" dirty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  <a:cs typeface="Times New Roman" panose="02020603050405020304" pitchFamily="18" charset="0"/>
                </a:rPr>
                <a:t>民間企業が運営し、必要に応じて</a:t>
              </a:r>
              <a:endParaRPr lang="en-US" altLang="ja-JP" sz="40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Times New Roman" panose="02020603050405020304" pitchFamily="18" charset="0"/>
              </a:endParaRPr>
            </a:p>
            <a:p>
              <a:r>
                <a:rPr lang="ja-JP" altLang="en-US" sz="4000" dirty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  <a:cs typeface="Times New Roman" panose="02020603050405020304" pitchFamily="18" charset="0"/>
                </a:rPr>
                <a:t>　　　　　　　　　　　　</a:t>
              </a:r>
              <a:r>
                <a:rPr lang="ja-JP" altLang="ja-JP" sz="4000" dirty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  <a:cs typeface="Times New Roman" panose="02020603050405020304" pitchFamily="18" charset="0"/>
                </a:rPr>
                <a:t>個人が自由に加入</a:t>
              </a:r>
              <a:endParaRPr lang="ja-JP" altLang="en-US" sz="36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endParaRPr>
            </a:p>
          </p:txBody>
        </p:sp>
        <p:sp>
          <p:nvSpPr>
            <p:cNvPr id="25" name="右矢印 24"/>
            <p:cNvSpPr/>
            <p:nvPr/>
          </p:nvSpPr>
          <p:spPr>
            <a:xfrm>
              <a:off x="1025976" y="4237995"/>
              <a:ext cx="653482" cy="458546"/>
            </a:xfrm>
            <a:prstGeom prst="rightArrow">
              <a:avLst>
                <a:gd name="adj1" fmla="val 44195"/>
                <a:gd name="adj2" fmla="val 92087"/>
              </a:avLst>
            </a:prstGeom>
            <a:gradFill flip="none" rotWithShape="1">
              <a:gsLst>
                <a:gs pos="0">
                  <a:schemeClr val="accent1">
                    <a:shade val="30000"/>
                    <a:satMod val="115000"/>
                  </a:schemeClr>
                </a:gs>
                <a:gs pos="50000">
                  <a:schemeClr val="accent1">
                    <a:shade val="67500"/>
                    <a:satMod val="115000"/>
                  </a:schemeClr>
                </a:gs>
                <a:gs pos="100000">
                  <a:schemeClr val="accent1">
                    <a:shade val="100000"/>
                    <a:satMod val="115000"/>
                  </a:schemeClr>
                </a:gs>
              </a:gsLst>
              <a:lin ang="10800000" scaled="1"/>
              <a:tileRect/>
            </a:gra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685"/>
            </a:p>
          </p:txBody>
        </p:sp>
      </p:grpSp>
      <p:cxnSp>
        <p:nvCxnSpPr>
          <p:cNvPr id="3" name="直線コネクタ 2"/>
          <p:cNvCxnSpPr/>
          <p:nvPr/>
        </p:nvCxnSpPr>
        <p:spPr>
          <a:xfrm>
            <a:off x="615504" y="1727403"/>
            <a:ext cx="8568952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6" name="グループ化 25"/>
          <p:cNvGrpSpPr/>
          <p:nvPr/>
        </p:nvGrpSpPr>
        <p:grpSpPr>
          <a:xfrm>
            <a:off x="1195512" y="119586"/>
            <a:ext cx="3258489" cy="1009724"/>
            <a:chOff x="687512" y="119584"/>
            <a:chExt cx="3258489" cy="1009724"/>
          </a:xfrm>
        </p:grpSpPr>
        <p:sp>
          <p:nvSpPr>
            <p:cNvPr id="27" name="円/楕円 26"/>
            <p:cNvSpPr/>
            <p:nvPr/>
          </p:nvSpPr>
          <p:spPr>
            <a:xfrm>
              <a:off x="1299580" y="119584"/>
              <a:ext cx="792088" cy="792088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685"/>
            </a:p>
          </p:txBody>
        </p:sp>
        <p:sp>
          <p:nvSpPr>
            <p:cNvPr id="28" name="円/楕円 27"/>
            <p:cNvSpPr/>
            <p:nvPr/>
          </p:nvSpPr>
          <p:spPr>
            <a:xfrm>
              <a:off x="687512" y="121196"/>
              <a:ext cx="1008112" cy="1008112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685"/>
            </a:p>
          </p:txBody>
        </p:sp>
        <p:sp>
          <p:nvSpPr>
            <p:cNvPr id="29" name="テキスト ボックス 28"/>
            <p:cNvSpPr txBox="1"/>
            <p:nvPr/>
          </p:nvSpPr>
          <p:spPr>
            <a:xfrm>
              <a:off x="1319961" y="366415"/>
              <a:ext cx="2626040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2800" dirty="0">
                  <a:solidFill>
                    <a:schemeClr val="accent1">
                      <a:lumMod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税金と社会保険</a:t>
              </a:r>
            </a:p>
          </p:txBody>
        </p:sp>
        <p:sp>
          <p:nvSpPr>
            <p:cNvPr id="30" name="テキスト ボックス 29"/>
            <p:cNvSpPr txBox="1"/>
            <p:nvPr/>
          </p:nvSpPr>
          <p:spPr>
            <a:xfrm>
              <a:off x="831528" y="302086"/>
              <a:ext cx="646331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3600" dirty="0">
                  <a:solidFill>
                    <a:schemeClr val="accent1">
                      <a:lumMod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Ⅱ</a:t>
              </a:r>
              <a:endParaRPr lang="ja-JP" altLang="en-US" sz="3600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7114383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9" grpId="0"/>
      <p:bldP spid="20" grpId="0"/>
      <p:bldP spid="21" grpId="0"/>
      <p:bldP spid="2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正方形/長方形 23"/>
          <p:cNvSpPr/>
          <p:nvPr/>
        </p:nvSpPr>
        <p:spPr>
          <a:xfrm>
            <a:off x="1493983" y="1256536"/>
            <a:ext cx="864961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ja-JP" sz="40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社会保険にはどのような種類がある</a:t>
            </a:r>
            <a:r>
              <a:rPr lang="ja-JP" altLang="ja-JP" sz="4000" dirty="0" err="1"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？</a:t>
            </a:r>
            <a:r>
              <a:rPr lang="ja-JP" altLang="en-US" sz="4000" u="sng" dirty="0" err="1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、</a:t>
            </a:r>
            <a:endParaRPr lang="en-US" altLang="ja-JP" sz="40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  <a:cs typeface="Times New Roman" panose="02020603050405020304" pitchFamily="18" charset="0"/>
            </a:endParaRPr>
          </a:p>
        </p:txBody>
      </p:sp>
      <p:grpSp>
        <p:nvGrpSpPr>
          <p:cNvPr id="5" name="グループ化 4"/>
          <p:cNvGrpSpPr/>
          <p:nvPr/>
        </p:nvGrpSpPr>
        <p:grpSpPr>
          <a:xfrm>
            <a:off x="1306222" y="2443797"/>
            <a:ext cx="7736161" cy="1921277"/>
            <a:chOff x="1293211" y="2748617"/>
            <a:chExt cx="7736161" cy="1921277"/>
          </a:xfrm>
        </p:grpSpPr>
        <p:cxnSp>
          <p:nvCxnSpPr>
            <p:cNvPr id="3" name="直線コネクタ 2"/>
            <p:cNvCxnSpPr/>
            <p:nvPr/>
          </p:nvCxnSpPr>
          <p:spPr>
            <a:xfrm>
              <a:off x="1346652" y="3289548"/>
              <a:ext cx="3661340" cy="0"/>
            </a:xfrm>
            <a:prstGeom prst="line">
              <a:avLst/>
            </a:prstGeom>
            <a:ln w="381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" name="円/楕円 3"/>
            <p:cNvSpPr/>
            <p:nvPr/>
          </p:nvSpPr>
          <p:spPr>
            <a:xfrm>
              <a:off x="1293211" y="2748617"/>
              <a:ext cx="360040" cy="360040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685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  <p:cxnSp>
          <p:nvCxnSpPr>
            <p:cNvPr id="17" name="直線コネクタ 16"/>
            <p:cNvCxnSpPr/>
            <p:nvPr/>
          </p:nvCxnSpPr>
          <p:spPr>
            <a:xfrm>
              <a:off x="1346652" y="4669894"/>
              <a:ext cx="3661340" cy="0"/>
            </a:xfrm>
            <a:prstGeom prst="line">
              <a:avLst/>
            </a:prstGeom>
            <a:ln w="381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円/楕円 17"/>
            <p:cNvSpPr/>
            <p:nvPr/>
          </p:nvSpPr>
          <p:spPr>
            <a:xfrm>
              <a:off x="1293211" y="4128963"/>
              <a:ext cx="360040" cy="360040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685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  <p:cxnSp>
          <p:nvCxnSpPr>
            <p:cNvPr id="19" name="直線コネクタ 18"/>
            <p:cNvCxnSpPr/>
            <p:nvPr/>
          </p:nvCxnSpPr>
          <p:spPr>
            <a:xfrm>
              <a:off x="5368032" y="3289548"/>
              <a:ext cx="3661340" cy="0"/>
            </a:xfrm>
            <a:prstGeom prst="line">
              <a:avLst/>
            </a:prstGeom>
            <a:ln w="381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円/楕円 19"/>
            <p:cNvSpPr/>
            <p:nvPr/>
          </p:nvSpPr>
          <p:spPr>
            <a:xfrm>
              <a:off x="5314591" y="2748617"/>
              <a:ext cx="360040" cy="360040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685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  <p:cxnSp>
          <p:nvCxnSpPr>
            <p:cNvPr id="21" name="直線コネクタ 20"/>
            <p:cNvCxnSpPr/>
            <p:nvPr/>
          </p:nvCxnSpPr>
          <p:spPr>
            <a:xfrm>
              <a:off x="5368032" y="4669894"/>
              <a:ext cx="3661340" cy="0"/>
            </a:xfrm>
            <a:prstGeom prst="line">
              <a:avLst/>
            </a:prstGeom>
            <a:ln w="381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円/楕円 21"/>
            <p:cNvSpPr/>
            <p:nvPr/>
          </p:nvSpPr>
          <p:spPr>
            <a:xfrm>
              <a:off x="5314591" y="4128963"/>
              <a:ext cx="360040" cy="360040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685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</p:grpSp>
      <p:sp>
        <p:nvSpPr>
          <p:cNvPr id="6" name="テキスト ボックス 5"/>
          <p:cNvSpPr txBox="1"/>
          <p:nvPr/>
        </p:nvSpPr>
        <p:spPr>
          <a:xfrm>
            <a:off x="1730189" y="2257518"/>
            <a:ext cx="326243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4000" dirty="0">
                <a:solidFill>
                  <a:srgbClr val="FF0505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公的医療</a:t>
            </a:r>
            <a:r>
              <a:rPr lang="ja-JP" altLang="en-US" sz="4000" dirty="0">
                <a:solidFill>
                  <a:srgbClr val="FF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保険</a:t>
            </a: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5885097" y="2255068"/>
            <a:ext cx="223651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4000" dirty="0">
                <a:solidFill>
                  <a:srgbClr val="FF0505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介護保険</a:t>
            </a:r>
            <a:endParaRPr lang="ja-JP" altLang="en-US" sz="4000" dirty="0">
              <a:solidFill>
                <a:srgbClr val="FF0000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1746456" y="3657188"/>
            <a:ext cx="223651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4000" dirty="0">
                <a:solidFill>
                  <a:srgbClr val="FF0505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公的年金</a:t>
            </a:r>
            <a:endParaRPr lang="ja-JP" altLang="en-US" sz="4000" dirty="0">
              <a:solidFill>
                <a:srgbClr val="FF0000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5885097" y="3632523"/>
            <a:ext cx="223651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4000" dirty="0">
                <a:solidFill>
                  <a:srgbClr val="FF0505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労働保険</a:t>
            </a:r>
            <a:endParaRPr lang="ja-JP" altLang="en-US" sz="4000" dirty="0">
              <a:solidFill>
                <a:srgbClr val="FF0000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grpSp>
        <p:nvGrpSpPr>
          <p:cNvPr id="40" name="グループ化 39"/>
          <p:cNvGrpSpPr/>
          <p:nvPr/>
        </p:nvGrpSpPr>
        <p:grpSpPr>
          <a:xfrm>
            <a:off x="1195512" y="119586"/>
            <a:ext cx="3258489" cy="1009724"/>
            <a:chOff x="687512" y="119584"/>
            <a:chExt cx="3258489" cy="1009724"/>
          </a:xfrm>
        </p:grpSpPr>
        <p:sp>
          <p:nvSpPr>
            <p:cNvPr id="41" name="円/楕円 40"/>
            <p:cNvSpPr/>
            <p:nvPr/>
          </p:nvSpPr>
          <p:spPr>
            <a:xfrm>
              <a:off x="1299580" y="119584"/>
              <a:ext cx="792088" cy="792088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685"/>
            </a:p>
          </p:txBody>
        </p:sp>
        <p:sp>
          <p:nvSpPr>
            <p:cNvPr id="42" name="円/楕円 41"/>
            <p:cNvSpPr/>
            <p:nvPr/>
          </p:nvSpPr>
          <p:spPr>
            <a:xfrm>
              <a:off x="687512" y="121196"/>
              <a:ext cx="1008112" cy="1008112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685"/>
            </a:p>
          </p:txBody>
        </p:sp>
        <p:sp>
          <p:nvSpPr>
            <p:cNvPr id="43" name="テキスト ボックス 42"/>
            <p:cNvSpPr txBox="1"/>
            <p:nvPr/>
          </p:nvSpPr>
          <p:spPr>
            <a:xfrm>
              <a:off x="1319961" y="366415"/>
              <a:ext cx="2626040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2800" dirty="0">
                  <a:solidFill>
                    <a:schemeClr val="accent1">
                      <a:lumMod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税金と社会保険</a:t>
              </a:r>
            </a:p>
          </p:txBody>
        </p:sp>
        <p:sp>
          <p:nvSpPr>
            <p:cNvPr id="44" name="テキスト ボックス 43"/>
            <p:cNvSpPr txBox="1"/>
            <p:nvPr/>
          </p:nvSpPr>
          <p:spPr>
            <a:xfrm>
              <a:off x="831528" y="302086"/>
              <a:ext cx="646331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3600" dirty="0">
                  <a:solidFill>
                    <a:schemeClr val="accent1">
                      <a:lumMod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Ⅱ</a:t>
              </a:r>
              <a:endParaRPr lang="ja-JP" altLang="en-US" sz="3600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grpSp>
        <p:nvGrpSpPr>
          <p:cNvPr id="30" name="グループ化 29"/>
          <p:cNvGrpSpPr/>
          <p:nvPr/>
        </p:nvGrpSpPr>
        <p:grpSpPr>
          <a:xfrm>
            <a:off x="340481" y="1188412"/>
            <a:ext cx="1093438" cy="831946"/>
            <a:chOff x="566180" y="820550"/>
            <a:chExt cx="1093439" cy="831946"/>
          </a:xfrm>
        </p:grpSpPr>
        <p:sp>
          <p:nvSpPr>
            <p:cNvPr id="31" name="角丸四角形 30"/>
            <p:cNvSpPr/>
            <p:nvPr/>
          </p:nvSpPr>
          <p:spPr>
            <a:xfrm>
              <a:off x="566180" y="906092"/>
              <a:ext cx="1093439" cy="746404"/>
            </a:xfrm>
            <a:prstGeom prst="roundRect">
              <a:avLst>
                <a:gd name="adj" fmla="val 50000"/>
              </a:avLst>
            </a:prstGeom>
            <a:solidFill>
              <a:srgbClr val="FF0000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685"/>
            </a:p>
          </p:txBody>
        </p:sp>
        <p:sp>
          <p:nvSpPr>
            <p:cNvPr id="32" name="テキスト ボックス 31"/>
            <p:cNvSpPr txBox="1"/>
            <p:nvPr/>
          </p:nvSpPr>
          <p:spPr>
            <a:xfrm>
              <a:off x="617929" y="820550"/>
              <a:ext cx="992580" cy="830997"/>
            </a:xfrm>
            <a:prstGeom prst="rect">
              <a:avLst/>
            </a:prstGeom>
            <a:noFill/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wrap="none" rtlCol="0">
              <a:spAutoFit/>
            </a:bodyPr>
            <a:lstStyle/>
            <a:p>
              <a:r>
                <a:rPr lang="en-US" altLang="ja-JP" sz="4800" b="1" dirty="0">
                  <a:solidFill>
                    <a:schemeClr val="accent4">
                      <a:lumMod val="20000"/>
                      <a:lumOff val="8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Q4</a:t>
              </a:r>
              <a:endParaRPr lang="ja-JP" altLang="en-US" sz="4800" b="1" dirty="0">
                <a:solidFill>
                  <a:schemeClr val="accent4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4425684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8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800"/>
                            </p:stCondLst>
                            <p:childTnLst>
                              <p:par>
                                <p:cTn id="1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6" grpId="0"/>
      <p:bldP spid="23" grpId="0"/>
      <p:bldP spid="26" grpId="0"/>
      <p:bldP spid="29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1" name="グループ化 60"/>
          <p:cNvGrpSpPr/>
          <p:nvPr/>
        </p:nvGrpSpPr>
        <p:grpSpPr>
          <a:xfrm>
            <a:off x="1195512" y="119586"/>
            <a:ext cx="3258489" cy="1009724"/>
            <a:chOff x="687512" y="119584"/>
            <a:chExt cx="3258489" cy="1009724"/>
          </a:xfrm>
        </p:grpSpPr>
        <p:sp>
          <p:nvSpPr>
            <p:cNvPr id="62" name="円/楕円 40"/>
            <p:cNvSpPr/>
            <p:nvPr/>
          </p:nvSpPr>
          <p:spPr>
            <a:xfrm>
              <a:off x="1299580" y="119584"/>
              <a:ext cx="792088" cy="792088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685"/>
            </a:p>
          </p:txBody>
        </p:sp>
        <p:sp>
          <p:nvSpPr>
            <p:cNvPr id="63" name="円/楕円 41"/>
            <p:cNvSpPr/>
            <p:nvPr/>
          </p:nvSpPr>
          <p:spPr>
            <a:xfrm>
              <a:off x="687512" y="121196"/>
              <a:ext cx="1008112" cy="1008112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685"/>
            </a:p>
          </p:txBody>
        </p:sp>
        <p:sp>
          <p:nvSpPr>
            <p:cNvPr id="64" name="テキスト ボックス 63"/>
            <p:cNvSpPr txBox="1"/>
            <p:nvPr/>
          </p:nvSpPr>
          <p:spPr>
            <a:xfrm>
              <a:off x="1319961" y="366415"/>
              <a:ext cx="2626040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2800" dirty="0">
                  <a:solidFill>
                    <a:schemeClr val="accent1">
                      <a:lumMod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税金と社会保険</a:t>
              </a:r>
            </a:p>
          </p:txBody>
        </p:sp>
        <p:sp>
          <p:nvSpPr>
            <p:cNvPr id="65" name="テキスト ボックス 64"/>
            <p:cNvSpPr txBox="1"/>
            <p:nvPr/>
          </p:nvSpPr>
          <p:spPr>
            <a:xfrm>
              <a:off x="831528" y="302086"/>
              <a:ext cx="646331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3600" dirty="0">
                  <a:solidFill>
                    <a:schemeClr val="accent1">
                      <a:lumMod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Ⅱ</a:t>
              </a:r>
              <a:endParaRPr lang="ja-JP" altLang="en-US" sz="3600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sp>
        <p:nvSpPr>
          <p:cNvPr id="8" name="正方形/長方形 7"/>
          <p:cNvSpPr/>
          <p:nvPr/>
        </p:nvSpPr>
        <p:spPr>
          <a:xfrm>
            <a:off x="1867293" y="193205"/>
            <a:ext cx="7965236" cy="3018266"/>
          </a:xfrm>
          <a:prstGeom prst="rect">
            <a:avLst/>
          </a:prstGeom>
          <a:solidFill>
            <a:srgbClr val="FFFFFF">
              <a:alpha val="80000"/>
            </a:srgbClr>
          </a:solidFill>
          <a:ln w="38100">
            <a:solidFill>
              <a:srgbClr val="FF4B4B"/>
            </a:solidFill>
            <a:prstDash val="sysDash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685"/>
          </a:p>
        </p:txBody>
      </p:sp>
      <p:grpSp>
        <p:nvGrpSpPr>
          <p:cNvPr id="7" name="グループ化 6"/>
          <p:cNvGrpSpPr/>
          <p:nvPr/>
        </p:nvGrpSpPr>
        <p:grpSpPr>
          <a:xfrm>
            <a:off x="255464" y="402428"/>
            <a:ext cx="9333925" cy="4923452"/>
            <a:chOff x="275345" y="480684"/>
            <a:chExt cx="9333925" cy="4923452"/>
          </a:xfrm>
        </p:grpSpPr>
        <p:sp>
          <p:nvSpPr>
            <p:cNvPr id="17" name="フリーフォーム 16"/>
            <p:cNvSpPr/>
            <p:nvPr/>
          </p:nvSpPr>
          <p:spPr>
            <a:xfrm>
              <a:off x="1690477" y="1923149"/>
              <a:ext cx="468219" cy="2250731"/>
            </a:xfrm>
            <a:custGeom>
              <a:avLst/>
              <a:gdLst>
                <a:gd name="connsiteX0" fmla="*/ 2872202 w 2872202"/>
                <a:gd name="connsiteY0" fmla="*/ 0 h 705720"/>
                <a:gd name="connsiteX1" fmla="*/ 0 w 2872202"/>
                <a:gd name="connsiteY1" fmla="*/ 0 h 705720"/>
                <a:gd name="connsiteX2" fmla="*/ 0 w 2872202"/>
                <a:gd name="connsiteY2" fmla="*/ 705720 h 705720"/>
                <a:gd name="connsiteX3" fmla="*/ 2857026 w 2872202"/>
                <a:gd name="connsiteY3" fmla="*/ 705720 h 7057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872202" h="705720">
                  <a:moveTo>
                    <a:pt x="2872202" y="0"/>
                  </a:moveTo>
                  <a:lnTo>
                    <a:pt x="0" y="0"/>
                  </a:lnTo>
                  <a:lnTo>
                    <a:pt x="0" y="705720"/>
                  </a:lnTo>
                  <a:lnTo>
                    <a:pt x="2857026" y="705720"/>
                  </a:lnTo>
                </a:path>
              </a:pathLst>
            </a:custGeom>
            <a:noFill/>
            <a:ln w="9842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685"/>
            </a:p>
          </p:txBody>
        </p:sp>
        <p:cxnSp>
          <p:nvCxnSpPr>
            <p:cNvPr id="20" name="直線コネクタ 19"/>
            <p:cNvCxnSpPr/>
            <p:nvPr/>
          </p:nvCxnSpPr>
          <p:spPr>
            <a:xfrm>
              <a:off x="1355701" y="3007045"/>
              <a:ext cx="334776" cy="0"/>
            </a:xfrm>
            <a:prstGeom prst="line">
              <a:avLst/>
            </a:prstGeom>
            <a:ln w="10160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フリーフォーム 24"/>
            <p:cNvSpPr/>
            <p:nvPr/>
          </p:nvSpPr>
          <p:spPr>
            <a:xfrm>
              <a:off x="4307720" y="739020"/>
              <a:ext cx="312970" cy="2086519"/>
            </a:xfrm>
            <a:custGeom>
              <a:avLst/>
              <a:gdLst>
                <a:gd name="connsiteX0" fmla="*/ 2872202 w 2872202"/>
                <a:gd name="connsiteY0" fmla="*/ 0 h 705720"/>
                <a:gd name="connsiteX1" fmla="*/ 0 w 2872202"/>
                <a:gd name="connsiteY1" fmla="*/ 0 h 705720"/>
                <a:gd name="connsiteX2" fmla="*/ 0 w 2872202"/>
                <a:gd name="connsiteY2" fmla="*/ 705720 h 705720"/>
                <a:gd name="connsiteX3" fmla="*/ 2857026 w 2872202"/>
                <a:gd name="connsiteY3" fmla="*/ 705720 h 7057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872202" h="705720">
                  <a:moveTo>
                    <a:pt x="2872202" y="0"/>
                  </a:moveTo>
                  <a:lnTo>
                    <a:pt x="0" y="0"/>
                  </a:lnTo>
                  <a:lnTo>
                    <a:pt x="0" y="705720"/>
                  </a:lnTo>
                  <a:lnTo>
                    <a:pt x="2857026" y="705720"/>
                  </a:lnTo>
                </a:path>
              </a:pathLst>
            </a:custGeom>
            <a:noFill/>
            <a:ln w="9842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685"/>
            </a:p>
          </p:txBody>
        </p:sp>
        <p:cxnSp>
          <p:nvCxnSpPr>
            <p:cNvPr id="26" name="直線コネクタ 25"/>
            <p:cNvCxnSpPr/>
            <p:nvPr/>
          </p:nvCxnSpPr>
          <p:spPr>
            <a:xfrm>
              <a:off x="3971399" y="1927883"/>
              <a:ext cx="334776" cy="0"/>
            </a:xfrm>
            <a:prstGeom prst="line">
              <a:avLst/>
            </a:prstGeom>
            <a:noFill/>
            <a:ln w="10160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直線コネクタ 26"/>
            <p:cNvCxnSpPr/>
            <p:nvPr/>
          </p:nvCxnSpPr>
          <p:spPr>
            <a:xfrm>
              <a:off x="4332219" y="2146018"/>
              <a:ext cx="268224" cy="0"/>
            </a:xfrm>
            <a:prstGeom prst="line">
              <a:avLst/>
            </a:prstGeom>
            <a:ln w="10160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9" name="角丸四角形 28"/>
            <p:cNvSpPr/>
            <p:nvPr/>
          </p:nvSpPr>
          <p:spPr>
            <a:xfrm>
              <a:off x="4611720" y="480684"/>
              <a:ext cx="2456252" cy="508918"/>
            </a:xfrm>
            <a:prstGeom prst="roundRect">
              <a:avLst/>
            </a:prstGeom>
            <a:gradFill>
              <a:gsLst>
                <a:gs pos="0">
                  <a:srgbClr val="FFB4B4"/>
                </a:gs>
                <a:gs pos="19000">
                  <a:schemeClr val="bg1"/>
                </a:gs>
                <a:gs pos="83000">
                  <a:schemeClr val="bg1"/>
                </a:gs>
                <a:gs pos="100000">
                  <a:srgbClr val="FF8989"/>
                </a:gs>
              </a:gsLst>
              <a:lin ang="5400000" scaled="1"/>
            </a:gradFill>
            <a:ln w="5715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ja-JP" altLang="en-US" sz="2800" dirty="0">
                  <a:solidFill>
                    <a:schemeClr val="tx1"/>
                  </a:solidFill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公的医療保険</a:t>
              </a:r>
            </a:p>
          </p:txBody>
        </p:sp>
        <p:sp>
          <p:nvSpPr>
            <p:cNvPr id="30" name="角丸四角形 29"/>
            <p:cNvSpPr/>
            <p:nvPr/>
          </p:nvSpPr>
          <p:spPr>
            <a:xfrm>
              <a:off x="4611720" y="1884184"/>
              <a:ext cx="1826150" cy="508918"/>
            </a:xfrm>
            <a:prstGeom prst="roundRect">
              <a:avLst/>
            </a:prstGeom>
            <a:gradFill>
              <a:gsLst>
                <a:gs pos="0">
                  <a:srgbClr val="FFB4B4"/>
                </a:gs>
                <a:gs pos="19000">
                  <a:schemeClr val="bg1"/>
                </a:gs>
                <a:gs pos="83000">
                  <a:schemeClr val="bg1"/>
                </a:gs>
                <a:gs pos="100000">
                  <a:srgbClr val="FF8989"/>
                </a:gs>
              </a:gsLst>
              <a:lin ang="5400000" scaled="1"/>
            </a:gradFill>
            <a:ln w="5715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ja-JP" altLang="en-US" sz="2800" dirty="0">
                  <a:solidFill>
                    <a:schemeClr val="tx1"/>
                  </a:solidFill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公的年金</a:t>
              </a:r>
            </a:p>
          </p:txBody>
        </p:sp>
        <p:sp>
          <p:nvSpPr>
            <p:cNvPr id="31" name="角丸四角形 30"/>
            <p:cNvSpPr/>
            <p:nvPr/>
          </p:nvSpPr>
          <p:spPr>
            <a:xfrm>
              <a:off x="4620690" y="2565788"/>
              <a:ext cx="1826150" cy="508918"/>
            </a:xfrm>
            <a:prstGeom prst="roundRect">
              <a:avLst/>
            </a:prstGeom>
            <a:gradFill>
              <a:gsLst>
                <a:gs pos="0">
                  <a:srgbClr val="FFB4B4"/>
                </a:gs>
                <a:gs pos="19000">
                  <a:schemeClr val="bg1"/>
                </a:gs>
                <a:gs pos="83000">
                  <a:schemeClr val="bg1"/>
                </a:gs>
                <a:gs pos="100000">
                  <a:srgbClr val="FF8989"/>
                </a:gs>
              </a:gsLst>
              <a:lin ang="5400000" scaled="1"/>
            </a:gradFill>
            <a:ln w="5715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ja-JP" altLang="en-US" sz="2800" dirty="0">
                  <a:solidFill>
                    <a:schemeClr val="tx1"/>
                  </a:solidFill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労働保険</a:t>
              </a:r>
            </a:p>
          </p:txBody>
        </p:sp>
        <p:sp>
          <p:nvSpPr>
            <p:cNvPr id="33" name="フリーフォーム 32"/>
            <p:cNvSpPr/>
            <p:nvPr/>
          </p:nvSpPr>
          <p:spPr>
            <a:xfrm>
              <a:off x="4306175" y="3721596"/>
              <a:ext cx="314515" cy="1426201"/>
            </a:xfrm>
            <a:custGeom>
              <a:avLst/>
              <a:gdLst>
                <a:gd name="connsiteX0" fmla="*/ 2872202 w 2872202"/>
                <a:gd name="connsiteY0" fmla="*/ 0 h 705720"/>
                <a:gd name="connsiteX1" fmla="*/ 0 w 2872202"/>
                <a:gd name="connsiteY1" fmla="*/ 0 h 705720"/>
                <a:gd name="connsiteX2" fmla="*/ 0 w 2872202"/>
                <a:gd name="connsiteY2" fmla="*/ 705720 h 705720"/>
                <a:gd name="connsiteX3" fmla="*/ 2857026 w 2872202"/>
                <a:gd name="connsiteY3" fmla="*/ 705720 h 7057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872202" h="705720">
                  <a:moveTo>
                    <a:pt x="2872202" y="0"/>
                  </a:moveTo>
                  <a:lnTo>
                    <a:pt x="0" y="0"/>
                  </a:lnTo>
                  <a:lnTo>
                    <a:pt x="0" y="705720"/>
                  </a:lnTo>
                  <a:lnTo>
                    <a:pt x="2857026" y="705720"/>
                  </a:lnTo>
                </a:path>
              </a:pathLst>
            </a:custGeom>
            <a:noFill/>
            <a:ln w="9842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685"/>
            </a:p>
          </p:txBody>
        </p:sp>
        <p:cxnSp>
          <p:nvCxnSpPr>
            <p:cNvPr id="34" name="直線コネクタ 33"/>
            <p:cNvCxnSpPr/>
            <p:nvPr/>
          </p:nvCxnSpPr>
          <p:spPr>
            <a:xfrm>
              <a:off x="3984846" y="4165533"/>
              <a:ext cx="334776" cy="0"/>
            </a:xfrm>
            <a:prstGeom prst="line">
              <a:avLst/>
            </a:prstGeom>
            <a:ln w="10160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6" name="角丸四角形 35"/>
            <p:cNvSpPr/>
            <p:nvPr/>
          </p:nvSpPr>
          <p:spPr>
            <a:xfrm>
              <a:off x="4620690" y="3456362"/>
              <a:ext cx="1826150" cy="508918"/>
            </a:xfrm>
            <a:prstGeom prst="roundRect">
              <a:avLst/>
            </a:prstGeom>
            <a:gradFill>
              <a:gsLst>
                <a:gs pos="0">
                  <a:srgbClr val="D5E5F4"/>
                </a:gs>
                <a:gs pos="19000">
                  <a:schemeClr val="bg1"/>
                </a:gs>
                <a:gs pos="83000">
                  <a:schemeClr val="bg1"/>
                </a:gs>
                <a:gs pos="100000">
                  <a:schemeClr val="accent1">
                    <a:lumMod val="60000"/>
                    <a:lumOff val="40000"/>
                  </a:schemeClr>
                </a:gs>
              </a:gsLst>
              <a:lin ang="5400000" scaled="1"/>
            </a:gradFill>
            <a:ln w="57150"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ja-JP" altLang="en-US" sz="2800" dirty="0">
                  <a:solidFill>
                    <a:schemeClr val="tx1"/>
                  </a:solidFill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生命保険</a:t>
              </a:r>
            </a:p>
          </p:txBody>
        </p:sp>
        <p:sp>
          <p:nvSpPr>
            <p:cNvPr id="37" name="角丸四角形 36"/>
            <p:cNvSpPr/>
            <p:nvPr/>
          </p:nvSpPr>
          <p:spPr>
            <a:xfrm>
              <a:off x="4600443" y="4176973"/>
              <a:ext cx="1826150" cy="508918"/>
            </a:xfrm>
            <a:prstGeom prst="roundRect">
              <a:avLst/>
            </a:prstGeom>
            <a:gradFill>
              <a:gsLst>
                <a:gs pos="0">
                  <a:srgbClr val="D5E5F4"/>
                </a:gs>
                <a:gs pos="19000">
                  <a:schemeClr val="bg1"/>
                </a:gs>
                <a:gs pos="83000">
                  <a:schemeClr val="bg1"/>
                </a:gs>
                <a:gs pos="100000">
                  <a:schemeClr val="accent1">
                    <a:lumMod val="60000"/>
                    <a:lumOff val="40000"/>
                  </a:schemeClr>
                </a:gs>
              </a:gsLst>
              <a:lin ang="5400000" scaled="1"/>
            </a:gradFill>
            <a:ln w="57150"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ja-JP" altLang="en-US" sz="2800" dirty="0">
                  <a:solidFill>
                    <a:schemeClr val="tx1"/>
                  </a:solidFill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損害保険</a:t>
              </a:r>
            </a:p>
          </p:txBody>
        </p:sp>
        <p:sp>
          <p:nvSpPr>
            <p:cNvPr id="38" name="テキスト ボックス 37"/>
            <p:cNvSpPr txBox="1"/>
            <p:nvPr/>
          </p:nvSpPr>
          <p:spPr>
            <a:xfrm>
              <a:off x="7072987" y="513039"/>
              <a:ext cx="1874231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1800" dirty="0">
                  <a:solidFill>
                    <a:srgbClr val="C00000"/>
                  </a:solidFill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●</a:t>
              </a:r>
              <a:r>
                <a:rPr lang="ja-JP" altLang="en-US" sz="2000" dirty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健康保険など</a:t>
              </a:r>
              <a:endParaRPr lang="en-US" altLang="ja-JP" sz="20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endParaRPr>
            </a:p>
          </p:txBody>
        </p:sp>
        <p:sp>
          <p:nvSpPr>
            <p:cNvPr id="39" name="テキスト ボックス 38"/>
            <p:cNvSpPr txBox="1"/>
            <p:nvPr/>
          </p:nvSpPr>
          <p:spPr>
            <a:xfrm>
              <a:off x="6523468" y="1859937"/>
              <a:ext cx="2807179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1800" dirty="0">
                  <a:solidFill>
                    <a:srgbClr val="C00000"/>
                  </a:solidFill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●</a:t>
              </a:r>
              <a:r>
                <a:rPr lang="ja-JP" altLang="en-US" sz="2000" dirty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障害年金、遺族年金、</a:t>
              </a:r>
              <a:endParaRPr lang="en-US" altLang="ja-JP" sz="20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endParaRPr>
            </a:p>
            <a:p>
              <a:r>
                <a:rPr lang="ja-JP" altLang="en-US" sz="2000" dirty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　 老齢年金など</a:t>
              </a:r>
            </a:p>
          </p:txBody>
        </p:sp>
        <p:sp>
          <p:nvSpPr>
            <p:cNvPr id="40" name="テキスト ボックス 39"/>
            <p:cNvSpPr txBox="1"/>
            <p:nvPr/>
          </p:nvSpPr>
          <p:spPr>
            <a:xfrm>
              <a:off x="6539199" y="2627439"/>
              <a:ext cx="3070071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1800" dirty="0">
                  <a:solidFill>
                    <a:srgbClr val="C00000"/>
                  </a:solidFill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●</a:t>
              </a:r>
              <a:r>
                <a:rPr lang="ja-JP" altLang="en-US" sz="2000" dirty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雇用保険、労災保険など</a:t>
              </a:r>
              <a:endParaRPr lang="en-US" altLang="ja-JP" sz="20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endParaRPr>
            </a:p>
          </p:txBody>
        </p:sp>
        <p:sp>
          <p:nvSpPr>
            <p:cNvPr id="42" name="テキスト ボックス 41"/>
            <p:cNvSpPr txBox="1"/>
            <p:nvPr/>
          </p:nvSpPr>
          <p:spPr>
            <a:xfrm>
              <a:off x="6539199" y="3531305"/>
              <a:ext cx="2039341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1800" dirty="0">
                  <a:solidFill>
                    <a:schemeClr val="accent1">
                      <a:lumMod val="75000"/>
                    </a:schemeClr>
                  </a:solidFill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●</a:t>
              </a:r>
              <a:r>
                <a:rPr lang="ja-JP" altLang="en-US" sz="2000" dirty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人を対象とする</a:t>
              </a:r>
            </a:p>
          </p:txBody>
        </p:sp>
        <p:sp>
          <p:nvSpPr>
            <p:cNvPr id="43" name="テキスト ボックス 42"/>
            <p:cNvSpPr txBox="1"/>
            <p:nvPr/>
          </p:nvSpPr>
          <p:spPr>
            <a:xfrm>
              <a:off x="6527781" y="4252641"/>
              <a:ext cx="242406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1800" dirty="0">
                  <a:solidFill>
                    <a:schemeClr val="accent1">
                      <a:lumMod val="75000"/>
                    </a:schemeClr>
                  </a:solidFill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●</a:t>
              </a:r>
              <a:r>
                <a:rPr lang="ja-JP" altLang="en-US" sz="2000" dirty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人・物を対象とする</a:t>
              </a:r>
            </a:p>
          </p:txBody>
        </p:sp>
        <p:cxnSp>
          <p:nvCxnSpPr>
            <p:cNvPr id="32" name="直線コネクタ 31"/>
            <p:cNvCxnSpPr/>
            <p:nvPr/>
          </p:nvCxnSpPr>
          <p:spPr>
            <a:xfrm>
              <a:off x="4332219" y="1424129"/>
              <a:ext cx="268224" cy="0"/>
            </a:xfrm>
            <a:prstGeom prst="line">
              <a:avLst/>
            </a:prstGeom>
            <a:ln w="10160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5" name="角丸四角形 34"/>
            <p:cNvSpPr/>
            <p:nvPr/>
          </p:nvSpPr>
          <p:spPr>
            <a:xfrm>
              <a:off x="4613762" y="1183680"/>
              <a:ext cx="1826150" cy="508918"/>
            </a:xfrm>
            <a:prstGeom prst="roundRect">
              <a:avLst/>
            </a:prstGeom>
            <a:gradFill>
              <a:gsLst>
                <a:gs pos="0">
                  <a:srgbClr val="FFB4B4"/>
                </a:gs>
                <a:gs pos="19000">
                  <a:schemeClr val="bg1"/>
                </a:gs>
                <a:gs pos="83000">
                  <a:schemeClr val="bg1"/>
                </a:gs>
                <a:gs pos="100000">
                  <a:srgbClr val="FF8989"/>
                </a:gs>
              </a:gsLst>
              <a:lin ang="5400000" scaled="1"/>
            </a:gradFill>
            <a:ln w="5715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ja-JP" altLang="en-US" sz="2800" dirty="0">
                  <a:solidFill>
                    <a:schemeClr val="tx1"/>
                  </a:solidFill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介護保険</a:t>
              </a:r>
            </a:p>
          </p:txBody>
        </p:sp>
        <p:cxnSp>
          <p:nvCxnSpPr>
            <p:cNvPr id="44" name="直線コネクタ 43"/>
            <p:cNvCxnSpPr/>
            <p:nvPr/>
          </p:nvCxnSpPr>
          <p:spPr>
            <a:xfrm>
              <a:off x="4352466" y="4432574"/>
              <a:ext cx="268224" cy="0"/>
            </a:xfrm>
            <a:prstGeom prst="line">
              <a:avLst/>
            </a:prstGeom>
            <a:ln w="10160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6" name="角丸四角形 45"/>
            <p:cNvSpPr/>
            <p:nvPr/>
          </p:nvSpPr>
          <p:spPr>
            <a:xfrm>
              <a:off x="4620690" y="4895218"/>
              <a:ext cx="2134505" cy="508918"/>
            </a:xfrm>
            <a:prstGeom prst="roundRect">
              <a:avLst/>
            </a:prstGeom>
            <a:gradFill>
              <a:gsLst>
                <a:gs pos="0">
                  <a:srgbClr val="D5E5F4"/>
                </a:gs>
                <a:gs pos="19000">
                  <a:schemeClr val="bg1"/>
                </a:gs>
                <a:gs pos="83000">
                  <a:schemeClr val="bg1"/>
                </a:gs>
                <a:gs pos="100000">
                  <a:schemeClr val="accent1">
                    <a:lumMod val="60000"/>
                    <a:lumOff val="40000"/>
                  </a:schemeClr>
                </a:gs>
              </a:gsLst>
              <a:lin ang="5400000" scaled="1"/>
            </a:gradFill>
            <a:ln w="57150"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ja-JP" altLang="en-US" sz="2800" dirty="0">
                  <a:solidFill>
                    <a:schemeClr val="tx1"/>
                  </a:solidFill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医療保険</a:t>
              </a:r>
              <a:r>
                <a:rPr lang="ja-JP" altLang="en-US" sz="2000" dirty="0">
                  <a:solidFill>
                    <a:schemeClr val="tx1"/>
                  </a:solidFill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など</a:t>
              </a:r>
            </a:p>
          </p:txBody>
        </p:sp>
        <p:sp>
          <p:nvSpPr>
            <p:cNvPr id="47" name="テキスト ボックス 46"/>
            <p:cNvSpPr txBox="1"/>
            <p:nvPr/>
          </p:nvSpPr>
          <p:spPr>
            <a:xfrm>
              <a:off x="6815704" y="4973977"/>
              <a:ext cx="2039341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1800" dirty="0">
                  <a:solidFill>
                    <a:schemeClr val="accent1">
                      <a:lumMod val="75000"/>
                    </a:schemeClr>
                  </a:solidFill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●</a:t>
              </a:r>
              <a:r>
                <a:rPr lang="ja-JP" altLang="en-US" sz="2000" dirty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人を対象とする</a:t>
              </a:r>
            </a:p>
          </p:txBody>
        </p:sp>
        <p:sp>
          <p:nvSpPr>
            <p:cNvPr id="21" name="角丸四角形 20"/>
            <p:cNvSpPr/>
            <p:nvPr/>
          </p:nvSpPr>
          <p:spPr>
            <a:xfrm>
              <a:off x="2105563" y="1455098"/>
              <a:ext cx="1983767" cy="936104"/>
            </a:xfrm>
            <a:prstGeom prst="roundRect">
              <a:avLst/>
            </a:prstGeom>
            <a:gradFill>
              <a:gsLst>
                <a:gs pos="0">
                  <a:srgbClr val="FFB4B4"/>
                </a:gs>
                <a:gs pos="19000">
                  <a:schemeClr val="bg1"/>
                </a:gs>
                <a:gs pos="83000">
                  <a:schemeClr val="bg1"/>
                </a:gs>
                <a:gs pos="100000">
                  <a:srgbClr val="FF8989"/>
                </a:gs>
              </a:gsLst>
              <a:lin ang="5400000" scaled="1"/>
            </a:gradFill>
            <a:ln w="5715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ja-JP" altLang="en-US" sz="3600" dirty="0">
                  <a:solidFill>
                    <a:schemeClr val="accent6">
                      <a:lumMod val="50000"/>
                    </a:schemeClr>
                  </a:solidFill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社会保険</a:t>
              </a:r>
            </a:p>
          </p:txBody>
        </p:sp>
        <p:sp>
          <p:nvSpPr>
            <p:cNvPr id="2" name="角丸四角形 1"/>
            <p:cNvSpPr/>
            <p:nvPr/>
          </p:nvSpPr>
          <p:spPr>
            <a:xfrm>
              <a:off x="275345" y="2641476"/>
              <a:ext cx="1080357" cy="720080"/>
            </a:xfrm>
            <a:prstGeom prst="roundRect">
              <a:avLst/>
            </a:prstGeom>
            <a:gradFill>
              <a:gsLst>
                <a:gs pos="0">
                  <a:schemeClr val="bg1">
                    <a:lumMod val="75000"/>
                  </a:schemeClr>
                </a:gs>
                <a:gs pos="19000">
                  <a:schemeClr val="bg1"/>
                </a:gs>
                <a:gs pos="83000">
                  <a:schemeClr val="bg1"/>
                </a:gs>
                <a:gs pos="100000">
                  <a:schemeClr val="bg1">
                    <a:lumMod val="75000"/>
                  </a:schemeClr>
                </a:gs>
              </a:gsLst>
              <a:lin ang="5400000" scaled="1"/>
            </a:gradFill>
            <a:ln w="57150"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0" rtlCol="0" anchor="ctr"/>
            <a:lstStyle/>
            <a:p>
              <a:pPr algn="ctr"/>
              <a:r>
                <a:rPr lang="ja-JP" altLang="en-US" sz="3600" dirty="0">
                  <a:solidFill>
                    <a:schemeClr val="accent6">
                      <a:lumMod val="50000"/>
                    </a:schemeClr>
                  </a:solidFill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保険</a:t>
              </a:r>
            </a:p>
          </p:txBody>
        </p:sp>
        <p:sp>
          <p:nvSpPr>
            <p:cNvPr id="22" name="角丸四角形 21"/>
            <p:cNvSpPr/>
            <p:nvPr/>
          </p:nvSpPr>
          <p:spPr>
            <a:xfrm>
              <a:off x="2105563" y="3683378"/>
              <a:ext cx="1983767" cy="936104"/>
            </a:xfrm>
            <a:prstGeom prst="roundRect">
              <a:avLst/>
            </a:prstGeom>
            <a:gradFill>
              <a:gsLst>
                <a:gs pos="0">
                  <a:srgbClr val="D5E5F4"/>
                </a:gs>
                <a:gs pos="19000">
                  <a:schemeClr val="bg1"/>
                </a:gs>
                <a:gs pos="83000">
                  <a:schemeClr val="bg1"/>
                </a:gs>
                <a:gs pos="100000">
                  <a:schemeClr val="accent1">
                    <a:lumMod val="60000"/>
                    <a:lumOff val="40000"/>
                  </a:schemeClr>
                </a:gs>
              </a:gsLst>
              <a:lin ang="5400000" scaled="1"/>
            </a:gradFill>
            <a:ln w="57150"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ja-JP" altLang="en-US" sz="3600" dirty="0">
                  <a:solidFill>
                    <a:schemeClr val="accent6">
                      <a:lumMod val="50000"/>
                    </a:schemeClr>
                  </a:solidFill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民間保険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7336872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1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1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グループ化 8"/>
          <p:cNvGrpSpPr/>
          <p:nvPr/>
        </p:nvGrpSpPr>
        <p:grpSpPr>
          <a:xfrm>
            <a:off x="1195512" y="119586"/>
            <a:ext cx="3258489" cy="1009724"/>
            <a:chOff x="687512" y="119584"/>
            <a:chExt cx="3258489" cy="1009724"/>
          </a:xfrm>
        </p:grpSpPr>
        <p:sp>
          <p:nvSpPr>
            <p:cNvPr id="11" name="円/楕円 10"/>
            <p:cNvSpPr/>
            <p:nvPr/>
          </p:nvSpPr>
          <p:spPr>
            <a:xfrm>
              <a:off x="1299580" y="119584"/>
              <a:ext cx="792088" cy="792088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685"/>
            </a:p>
          </p:txBody>
        </p:sp>
        <p:sp>
          <p:nvSpPr>
            <p:cNvPr id="14" name="円/楕円 13"/>
            <p:cNvSpPr/>
            <p:nvPr/>
          </p:nvSpPr>
          <p:spPr>
            <a:xfrm>
              <a:off x="687512" y="121196"/>
              <a:ext cx="1008112" cy="1008112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685"/>
            </a:p>
          </p:txBody>
        </p:sp>
        <p:sp>
          <p:nvSpPr>
            <p:cNvPr id="15" name="テキスト ボックス 14"/>
            <p:cNvSpPr txBox="1"/>
            <p:nvPr/>
          </p:nvSpPr>
          <p:spPr>
            <a:xfrm>
              <a:off x="1319961" y="366415"/>
              <a:ext cx="2626040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2800" dirty="0">
                  <a:solidFill>
                    <a:schemeClr val="accent1">
                      <a:lumMod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税金と社会保険</a:t>
              </a:r>
            </a:p>
          </p:txBody>
        </p:sp>
        <p:sp>
          <p:nvSpPr>
            <p:cNvPr id="16" name="テキスト ボックス 15"/>
            <p:cNvSpPr txBox="1"/>
            <p:nvPr/>
          </p:nvSpPr>
          <p:spPr>
            <a:xfrm>
              <a:off x="831528" y="302086"/>
              <a:ext cx="646331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3600" dirty="0">
                  <a:solidFill>
                    <a:schemeClr val="accent1">
                      <a:lumMod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Ⅱ</a:t>
              </a:r>
              <a:endParaRPr lang="ja-JP" altLang="en-US" sz="3600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E8E41C85-7559-4F25-BB68-C498917C2DE3}"/>
              </a:ext>
            </a:extLst>
          </p:cNvPr>
          <p:cNvSpPr txBox="1"/>
          <p:nvPr/>
        </p:nvSpPr>
        <p:spPr>
          <a:xfrm>
            <a:off x="3131478" y="3521882"/>
            <a:ext cx="156966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5400" dirty="0">
                <a:solidFill>
                  <a:srgbClr val="FF0000"/>
                </a:solidFill>
                <a:latin typeface="HGP創英角ｺﾞｼｯｸUB" panose="020B0A00000000000000" pitchFamily="50" charset="-128"/>
                <a:ea typeface="HGP創英角ｺﾞｼｯｸUB" panose="020B0A00000000000000" pitchFamily="50" charset="-128"/>
                <a:cs typeface="Times New Roman" panose="02020603050405020304" pitchFamily="18" charset="0"/>
              </a:rPr>
              <a:t>貯蓄</a:t>
            </a:r>
            <a:endParaRPr lang="ja-JP" altLang="en-US" sz="5400" dirty="0">
              <a:solidFill>
                <a:srgbClr val="FF0000"/>
              </a:solidFill>
              <a:latin typeface="HGP創英角ｺﾞｼｯｸUB" panose="020B0A00000000000000" pitchFamily="50" charset="-128"/>
              <a:ea typeface="HGP創英角ｺﾞｼｯｸUB" panose="020B0A00000000000000" pitchFamily="50" charset="-128"/>
            </a:endParaRP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E8E41C85-7559-4F25-BB68-C498917C2DE3}"/>
              </a:ext>
            </a:extLst>
          </p:cNvPr>
          <p:cNvSpPr txBox="1"/>
          <p:nvPr/>
        </p:nvSpPr>
        <p:spPr>
          <a:xfrm>
            <a:off x="4950967" y="3529892"/>
            <a:ext cx="295465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5400">
                <a:solidFill>
                  <a:srgbClr val="FF0000"/>
                </a:solidFill>
                <a:latin typeface="HGP創英角ｺﾞｼｯｸUB" panose="020B0A00000000000000" pitchFamily="50" charset="-128"/>
                <a:ea typeface="HGP創英角ｺﾞｼｯｸUB" panose="020B0A00000000000000" pitchFamily="50" charset="-128"/>
                <a:cs typeface="Times New Roman" panose="02020603050405020304" pitchFamily="18" charset="0"/>
              </a:rPr>
              <a:t>民間保険</a:t>
            </a:r>
            <a:endParaRPr lang="ja-JP" altLang="en-US" sz="5400" dirty="0">
              <a:solidFill>
                <a:srgbClr val="FF0000"/>
              </a:solidFill>
              <a:latin typeface="HGP創英角ｺﾞｼｯｸUB" panose="020B0A00000000000000" pitchFamily="50" charset="-128"/>
              <a:ea typeface="HGP創英角ｺﾞｼｯｸUB" panose="020B0A00000000000000" pitchFamily="50" charset="-128"/>
            </a:endParaRPr>
          </a:p>
        </p:txBody>
      </p:sp>
      <p:sp>
        <p:nvSpPr>
          <p:cNvPr id="23" name="正方形/長方形 22"/>
          <p:cNvSpPr/>
          <p:nvPr/>
        </p:nvSpPr>
        <p:spPr>
          <a:xfrm>
            <a:off x="1552055" y="1155214"/>
            <a:ext cx="7344816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3600" dirty="0">
                <a:solidFill>
                  <a:schemeClr val="accent5">
                    <a:lumMod val="50000"/>
                  </a:schemeClr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「社会保障制度」で用いられる</a:t>
            </a:r>
          </a:p>
          <a:p>
            <a:r>
              <a:rPr lang="ja-JP" altLang="en-US" sz="3600" dirty="0">
                <a:solidFill>
                  <a:schemeClr val="accent5">
                    <a:lumMod val="50000"/>
                  </a:schemeClr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　　　　“自助・共助・公助”の考え方</a:t>
            </a:r>
          </a:p>
          <a:p>
            <a:r>
              <a:rPr lang="ja-JP" altLang="en-US" sz="3600" dirty="0">
                <a:solidFill>
                  <a:schemeClr val="accent5">
                    <a:lumMod val="50000"/>
                  </a:schemeClr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　</a:t>
            </a:r>
          </a:p>
        </p:txBody>
      </p:sp>
      <p:sp>
        <p:nvSpPr>
          <p:cNvPr id="18" name="正方形/長方形 17"/>
          <p:cNvSpPr/>
          <p:nvPr/>
        </p:nvSpPr>
        <p:spPr>
          <a:xfrm>
            <a:off x="666491" y="2631942"/>
            <a:ext cx="873919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4000" dirty="0">
                <a:solidFill>
                  <a:srgbClr val="C0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●</a:t>
            </a:r>
            <a:r>
              <a:rPr lang="ja-JP" altLang="en-US" sz="40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自助：自発的に自分の身を守るしくみ</a:t>
            </a:r>
            <a:endParaRPr lang="ja-JP" altLang="en-US" sz="36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25" name="右矢印 24"/>
          <p:cNvSpPr/>
          <p:nvPr/>
        </p:nvSpPr>
        <p:spPr>
          <a:xfrm>
            <a:off x="2190824" y="3793605"/>
            <a:ext cx="653482" cy="458546"/>
          </a:xfrm>
          <a:prstGeom prst="rightArrow">
            <a:avLst>
              <a:gd name="adj1" fmla="val 44195"/>
              <a:gd name="adj2" fmla="val 92087"/>
            </a:avLst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10800000" scaled="1"/>
            <a:tileRect/>
          </a:gra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685"/>
          </a:p>
        </p:txBody>
      </p:sp>
      <p:cxnSp>
        <p:nvCxnSpPr>
          <p:cNvPr id="3" name="直線コネクタ 2"/>
          <p:cNvCxnSpPr/>
          <p:nvPr/>
        </p:nvCxnSpPr>
        <p:spPr>
          <a:xfrm>
            <a:off x="666491" y="2503557"/>
            <a:ext cx="8568952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テキスト ボックス 1"/>
          <p:cNvSpPr txBox="1"/>
          <p:nvPr/>
        </p:nvSpPr>
        <p:spPr>
          <a:xfrm>
            <a:off x="2915453" y="3659993"/>
            <a:ext cx="580639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ja-JP" sz="4800" u="sng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　　　　・　　　　　　　　</a:t>
            </a:r>
            <a:r>
              <a:rPr lang="ja-JP" altLang="en-US" sz="4800" u="sng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、</a:t>
            </a:r>
            <a:endParaRPr lang="ja-JP" altLang="en-US" sz="4800" dirty="0"/>
          </a:p>
        </p:txBody>
      </p:sp>
    </p:spTree>
    <p:extLst>
      <p:ext uri="{BB962C8B-B14F-4D97-AF65-F5344CB8AC3E}">
        <p14:creationId xmlns:p14="http://schemas.microsoft.com/office/powerpoint/2010/main" val="23002633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1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1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22" grpId="0"/>
      <p:bldP spid="23" grpId="0"/>
      <p:bldP spid="18" grpId="0"/>
      <p:bldP spid="25" grpId="0" animBg="1"/>
      <p:bldP spid="2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グループ化 8"/>
          <p:cNvGrpSpPr/>
          <p:nvPr/>
        </p:nvGrpSpPr>
        <p:grpSpPr>
          <a:xfrm>
            <a:off x="1195512" y="119586"/>
            <a:ext cx="3258489" cy="1009724"/>
            <a:chOff x="687512" y="119584"/>
            <a:chExt cx="3258489" cy="1009724"/>
          </a:xfrm>
        </p:grpSpPr>
        <p:sp>
          <p:nvSpPr>
            <p:cNvPr id="11" name="円/楕円 10"/>
            <p:cNvSpPr/>
            <p:nvPr/>
          </p:nvSpPr>
          <p:spPr>
            <a:xfrm>
              <a:off x="1299580" y="119584"/>
              <a:ext cx="792088" cy="792088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685"/>
            </a:p>
          </p:txBody>
        </p:sp>
        <p:sp>
          <p:nvSpPr>
            <p:cNvPr id="14" name="円/楕円 13"/>
            <p:cNvSpPr/>
            <p:nvPr/>
          </p:nvSpPr>
          <p:spPr>
            <a:xfrm>
              <a:off x="687512" y="121196"/>
              <a:ext cx="1008112" cy="1008112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685"/>
            </a:p>
          </p:txBody>
        </p:sp>
        <p:sp>
          <p:nvSpPr>
            <p:cNvPr id="15" name="テキスト ボックス 14"/>
            <p:cNvSpPr txBox="1"/>
            <p:nvPr/>
          </p:nvSpPr>
          <p:spPr>
            <a:xfrm>
              <a:off x="1319961" y="366415"/>
              <a:ext cx="2626040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2800" dirty="0">
                  <a:solidFill>
                    <a:schemeClr val="accent1">
                      <a:lumMod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税金と社会保険</a:t>
              </a:r>
            </a:p>
          </p:txBody>
        </p:sp>
        <p:sp>
          <p:nvSpPr>
            <p:cNvPr id="16" name="テキスト ボックス 15"/>
            <p:cNvSpPr txBox="1"/>
            <p:nvPr/>
          </p:nvSpPr>
          <p:spPr>
            <a:xfrm>
              <a:off x="831528" y="302086"/>
              <a:ext cx="646331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3600" dirty="0">
                  <a:solidFill>
                    <a:schemeClr val="accent1">
                      <a:lumMod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Ⅱ</a:t>
              </a:r>
              <a:endParaRPr lang="ja-JP" altLang="en-US" sz="3600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E8E41C85-7559-4F25-BB68-C498917C2DE3}"/>
              </a:ext>
            </a:extLst>
          </p:cNvPr>
          <p:cNvSpPr txBox="1"/>
          <p:nvPr/>
        </p:nvSpPr>
        <p:spPr>
          <a:xfrm>
            <a:off x="2766818" y="3560976"/>
            <a:ext cx="295465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5400" dirty="0">
                <a:solidFill>
                  <a:srgbClr val="FF0000"/>
                </a:solidFill>
                <a:latin typeface="HGP創英角ｺﾞｼｯｸUB" panose="020B0A00000000000000" pitchFamily="50" charset="-128"/>
                <a:ea typeface="HGP創英角ｺﾞｼｯｸUB" panose="020B0A00000000000000" pitchFamily="50" charset="-128"/>
              </a:rPr>
              <a:t>社会保険</a:t>
            </a:r>
          </a:p>
        </p:txBody>
      </p:sp>
      <p:sp>
        <p:nvSpPr>
          <p:cNvPr id="18" name="正方形/長方形 17"/>
          <p:cNvSpPr/>
          <p:nvPr/>
        </p:nvSpPr>
        <p:spPr>
          <a:xfrm>
            <a:off x="672688" y="2648889"/>
            <a:ext cx="8646161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4000" dirty="0">
                <a:solidFill>
                  <a:srgbClr val="C0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●</a:t>
            </a:r>
            <a:r>
              <a:rPr lang="ja-JP" altLang="en-US" sz="40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共助</a:t>
            </a:r>
            <a:r>
              <a:rPr lang="ja-JP" altLang="ja-JP" sz="40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：</a:t>
            </a:r>
            <a:r>
              <a:rPr lang="ja-JP" altLang="en-US" sz="40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制度化された相互扶助のしくみ　　　</a:t>
            </a:r>
            <a:endParaRPr lang="ja-JP" altLang="en-US" sz="36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25" name="右矢印 24"/>
          <p:cNvSpPr/>
          <p:nvPr/>
        </p:nvSpPr>
        <p:spPr>
          <a:xfrm>
            <a:off x="1829982" y="3855209"/>
            <a:ext cx="653482" cy="458546"/>
          </a:xfrm>
          <a:prstGeom prst="rightArrow">
            <a:avLst>
              <a:gd name="adj1" fmla="val 44195"/>
              <a:gd name="adj2" fmla="val 92087"/>
            </a:avLst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10800000" scaled="1"/>
            <a:tileRect/>
          </a:gra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685"/>
          </a:p>
        </p:txBody>
      </p:sp>
      <p:cxnSp>
        <p:nvCxnSpPr>
          <p:cNvPr id="3" name="直線コネクタ 2"/>
          <p:cNvCxnSpPr/>
          <p:nvPr/>
        </p:nvCxnSpPr>
        <p:spPr>
          <a:xfrm>
            <a:off x="666491" y="2503557"/>
            <a:ext cx="8568952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テキスト ボックス 1"/>
          <p:cNvSpPr txBox="1"/>
          <p:nvPr/>
        </p:nvSpPr>
        <p:spPr>
          <a:xfrm>
            <a:off x="2554611" y="3721596"/>
            <a:ext cx="386355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ja-JP" sz="4800" u="sng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　　　　　　　　</a:t>
            </a:r>
            <a:r>
              <a:rPr lang="ja-JP" altLang="en-US" sz="4800" u="sng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、</a:t>
            </a:r>
            <a:endParaRPr lang="ja-JP" altLang="en-US" sz="4800" dirty="0"/>
          </a:p>
        </p:txBody>
      </p:sp>
      <p:sp>
        <p:nvSpPr>
          <p:cNvPr id="4" name="正方形/長方形 3"/>
          <p:cNvSpPr/>
          <p:nvPr/>
        </p:nvSpPr>
        <p:spPr>
          <a:xfrm>
            <a:off x="2297370" y="4512707"/>
            <a:ext cx="7128875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4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(</a:t>
            </a:r>
            <a:r>
              <a:rPr lang="ja-JP" altLang="ja-JP" sz="4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財源は</a:t>
            </a:r>
            <a:r>
              <a:rPr lang="ja-JP" altLang="ja-JP" sz="4400" u="sng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　　　</a:t>
            </a:r>
            <a:r>
              <a:rPr lang="ja-JP" altLang="en-US" sz="4400" u="sng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　</a:t>
            </a:r>
            <a:r>
              <a:rPr lang="ja-JP" altLang="ja-JP" sz="4400" u="sng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＋　</a:t>
            </a:r>
            <a:r>
              <a:rPr lang="ja-JP" altLang="en-US" sz="4400" u="sng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　　　　</a:t>
            </a:r>
            <a:r>
              <a:rPr lang="ja-JP" altLang="ja-JP" sz="4400" u="sng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　　</a:t>
            </a:r>
            <a:r>
              <a:rPr lang="en-US" altLang="ja-JP" sz="4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)</a:t>
            </a:r>
            <a:endParaRPr lang="ja-JP" altLang="en-US" sz="44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E8E41C85-7559-4F25-BB68-C498917C2DE3}"/>
              </a:ext>
            </a:extLst>
          </p:cNvPr>
          <p:cNvSpPr txBox="1"/>
          <p:nvPr/>
        </p:nvSpPr>
        <p:spPr>
          <a:xfrm>
            <a:off x="4365748" y="4339883"/>
            <a:ext cx="156966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5400" dirty="0">
                <a:solidFill>
                  <a:srgbClr val="FF0000"/>
                </a:solidFill>
                <a:latin typeface="HGP創英角ｺﾞｼｯｸUB" panose="020B0A00000000000000" pitchFamily="50" charset="-128"/>
                <a:ea typeface="HGP創英角ｺﾞｼｯｸUB" panose="020B0A00000000000000" pitchFamily="50" charset="-128"/>
                <a:cs typeface="Times New Roman" panose="02020603050405020304" pitchFamily="18" charset="0"/>
              </a:rPr>
              <a:t>税金</a:t>
            </a:r>
            <a:endParaRPr lang="ja-JP" altLang="en-US" sz="5400" dirty="0">
              <a:solidFill>
                <a:srgbClr val="FF0000"/>
              </a:solidFill>
              <a:latin typeface="HGP創英角ｺﾞｼｯｸUB" panose="020B0A00000000000000" pitchFamily="50" charset="-128"/>
              <a:ea typeface="HGP創英角ｺﾞｼｯｸUB" panose="020B0A00000000000000" pitchFamily="50" charset="-128"/>
            </a:endParaRP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E8E41C85-7559-4F25-BB68-C498917C2DE3}"/>
              </a:ext>
            </a:extLst>
          </p:cNvPr>
          <p:cNvSpPr txBox="1"/>
          <p:nvPr/>
        </p:nvSpPr>
        <p:spPr>
          <a:xfrm>
            <a:off x="6401260" y="4358816"/>
            <a:ext cx="226215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5400" dirty="0">
                <a:solidFill>
                  <a:srgbClr val="FF0000"/>
                </a:solidFill>
                <a:latin typeface="HGP創英角ｺﾞｼｯｸUB" panose="020B0A00000000000000" pitchFamily="50" charset="-128"/>
                <a:ea typeface="HGP創英角ｺﾞｼｯｸUB" panose="020B0A00000000000000" pitchFamily="50" charset="-128"/>
                <a:cs typeface="Times New Roman" panose="02020603050405020304" pitchFamily="18" charset="0"/>
              </a:rPr>
              <a:t>保険料</a:t>
            </a:r>
            <a:endParaRPr lang="ja-JP" altLang="en-US" sz="5400" dirty="0">
              <a:solidFill>
                <a:srgbClr val="FF0000"/>
              </a:solidFill>
              <a:latin typeface="HGP創英角ｺﾞｼｯｸUB" panose="020B0A00000000000000" pitchFamily="50" charset="-128"/>
              <a:ea typeface="HGP創英角ｺﾞｼｯｸUB" panose="020B0A00000000000000" pitchFamily="50" charset="-128"/>
            </a:endParaRPr>
          </a:p>
        </p:txBody>
      </p:sp>
      <p:sp>
        <p:nvSpPr>
          <p:cNvPr id="21" name="正方形/長方形 20"/>
          <p:cNvSpPr/>
          <p:nvPr/>
        </p:nvSpPr>
        <p:spPr>
          <a:xfrm>
            <a:off x="1552055" y="1155214"/>
            <a:ext cx="7344816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3600" dirty="0">
                <a:solidFill>
                  <a:schemeClr val="accent5">
                    <a:lumMod val="50000"/>
                  </a:schemeClr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「社会保障制度」で用いられる</a:t>
            </a:r>
          </a:p>
          <a:p>
            <a:r>
              <a:rPr lang="ja-JP" altLang="en-US" sz="3600" dirty="0">
                <a:solidFill>
                  <a:schemeClr val="accent5">
                    <a:lumMod val="50000"/>
                  </a:schemeClr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　　　　“自助・共助・公助”の考え方</a:t>
            </a:r>
          </a:p>
          <a:p>
            <a:r>
              <a:rPr lang="ja-JP" altLang="en-US" sz="3600" dirty="0">
                <a:solidFill>
                  <a:schemeClr val="accent5">
                    <a:lumMod val="50000"/>
                  </a:schemeClr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　</a:t>
            </a:r>
          </a:p>
        </p:txBody>
      </p:sp>
    </p:spTree>
    <p:extLst>
      <p:ext uri="{BB962C8B-B14F-4D97-AF65-F5344CB8AC3E}">
        <p14:creationId xmlns:p14="http://schemas.microsoft.com/office/powerpoint/2010/main" val="36433817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1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1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18" grpId="0"/>
      <p:bldP spid="25" grpId="0" animBg="1"/>
      <p:bldP spid="2" grpId="0"/>
      <p:bldP spid="4" grpId="0"/>
      <p:bldP spid="17" grpId="0"/>
      <p:bldP spid="19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グループ化 8"/>
          <p:cNvGrpSpPr/>
          <p:nvPr/>
        </p:nvGrpSpPr>
        <p:grpSpPr>
          <a:xfrm>
            <a:off x="1195512" y="119586"/>
            <a:ext cx="3258489" cy="1009724"/>
            <a:chOff x="687512" y="119584"/>
            <a:chExt cx="3258489" cy="1009724"/>
          </a:xfrm>
        </p:grpSpPr>
        <p:sp>
          <p:nvSpPr>
            <p:cNvPr id="11" name="円/楕円 10"/>
            <p:cNvSpPr/>
            <p:nvPr/>
          </p:nvSpPr>
          <p:spPr>
            <a:xfrm>
              <a:off x="1299580" y="119584"/>
              <a:ext cx="792088" cy="792088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685"/>
            </a:p>
          </p:txBody>
        </p:sp>
        <p:sp>
          <p:nvSpPr>
            <p:cNvPr id="14" name="円/楕円 13"/>
            <p:cNvSpPr/>
            <p:nvPr/>
          </p:nvSpPr>
          <p:spPr>
            <a:xfrm>
              <a:off x="687512" y="121196"/>
              <a:ext cx="1008112" cy="1008112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685"/>
            </a:p>
          </p:txBody>
        </p:sp>
        <p:sp>
          <p:nvSpPr>
            <p:cNvPr id="15" name="テキスト ボックス 14"/>
            <p:cNvSpPr txBox="1"/>
            <p:nvPr/>
          </p:nvSpPr>
          <p:spPr>
            <a:xfrm>
              <a:off x="1319961" y="366415"/>
              <a:ext cx="2626040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2800" dirty="0">
                  <a:solidFill>
                    <a:schemeClr val="accent1">
                      <a:lumMod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税金と社会保険</a:t>
              </a:r>
            </a:p>
          </p:txBody>
        </p:sp>
        <p:sp>
          <p:nvSpPr>
            <p:cNvPr id="16" name="テキスト ボックス 15"/>
            <p:cNvSpPr txBox="1"/>
            <p:nvPr/>
          </p:nvSpPr>
          <p:spPr>
            <a:xfrm>
              <a:off x="831528" y="302086"/>
              <a:ext cx="646331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3600" dirty="0">
                  <a:solidFill>
                    <a:schemeClr val="accent1">
                      <a:lumMod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Ⅱ</a:t>
              </a:r>
              <a:endParaRPr lang="ja-JP" altLang="en-US" sz="3600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E8E41C85-7559-4F25-BB68-C498917C2DE3}"/>
              </a:ext>
            </a:extLst>
          </p:cNvPr>
          <p:cNvSpPr txBox="1"/>
          <p:nvPr/>
        </p:nvSpPr>
        <p:spPr>
          <a:xfrm>
            <a:off x="2781143" y="3749952"/>
            <a:ext cx="433965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5400" dirty="0">
                <a:solidFill>
                  <a:srgbClr val="FF0000"/>
                </a:solidFill>
                <a:latin typeface="HGP創英角ｺﾞｼｯｸUB" panose="020B0A00000000000000" pitchFamily="50" charset="-128"/>
                <a:ea typeface="HGP創英角ｺﾞｼｯｸUB" panose="020B0A00000000000000" pitchFamily="50" charset="-128"/>
              </a:rPr>
              <a:t>生活保護制度</a:t>
            </a:r>
          </a:p>
        </p:txBody>
      </p:sp>
      <p:sp>
        <p:nvSpPr>
          <p:cNvPr id="18" name="正方形/長方形 17"/>
          <p:cNvSpPr/>
          <p:nvPr/>
        </p:nvSpPr>
        <p:spPr>
          <a:xfrm>
            <a:off x="1043245" y="2518780"/>
            <a:ext cx="8362436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4000" dirty="0">
                <a:solidFill>
                  <a:srgbClr val="C0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●</a:t>
            </a:r>
            <a:r>
              <a:rPr lang="ja-JP" altLang="en-US" sz="40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公助：共助で対応しきれない場合に</a:t>
            </a:r>
          </a:p>
          <a:p>
            <a:r>
              <a:rPr lang="ja-JP" altLang="en-US" sz="40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　　　　　生活保障を行うしくみ　</a:t>
            </a:r>
            <a:endParaRPr lang="ja-JP" altLang="en-US" sz="36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25" name="右矢印 24"/>
          <p:cNvSpPr/>
          <p:nvPr/>
        </p:nvSpPr>
        <p:spPr>
          <a:xfrm>
            <a:off x="1829760" y="4071235"/>
            <a:ext cx="653482" cy="458546"/>
          </a:xfrm>
          <a:prstGeom prst="rightArrow">
            <a:avLst>
              <a:gd name="adj1" fmla="val 44195"/>
              <a:gd name="adj2" fmla="val 92087"/>
            </a:avLst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10800000" scaled="1"/>
            <a:tileRect/>
          </a:gra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685"/>
          </a:p>
        </p:txBody>
      </p:sp>
      <p:cxnSp>
        <p:nvCxnSpPr>
          <p:cNvPr id="3" name="直線コネクタ 2"/>
          <p:cNvCxnSpPr/>
          <p:nvPr/>
        </p:nvCxnSpPr>
        <p:spPr>
          <a:xfrm>
            <a:off x="666491" y="2503557"/>
            <a:ext cx="8568952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テキスト ボックス 1"/>
          <p:cNvSpPr txBox="1"/>
          <p:nvPr/>
        </p:nvSpPr>
        <p:spPr>
          <a:xfrm>
            <a:off x="2415706" y="3967473"/>
            <a:ext cx="549862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ja-JP" sz="4800" u="sng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　　　　　　　　</a:t>
            </a:r>
            <a:r>
              <a:rPr lang="ja-JP" altLang="en-US" sz="4800" u="sng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　　　　</a:t>
            </a:r>
            <a:r>
              <a:rPr lang="ja-JP" altLang="en-US" sz="4800" u="sng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、</a:t>
            </a:r>
            <a:endParaRPr lang="ja-JP" altLang="en-US" sz="4800" dirty="0"/>
          </a:p>
        </p:txBody>
      </p:sp>
      <p:sp>
        <p:nvSpPr>
          <p:cNvPr id="4" name="正方形/長方形 3"/>
          <p:cNvSpPr/>
          <p:nvPr/>
        </p:nvSpPr>
        <p:spPr>
          <a:xfrm>
            <a:off x="2297146" y="4728733"/>
            <a:ext cx="412645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4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(</a:t>
            </a:r>
            <a:r>
              <a:rPr lang="ja-JP" altLang="ja-JP" sz="4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財源は</a:t>
            </a:r>
            <a:r>
              <a:rPr lang="ja-JP" altLang="ja-JP" sz="4400" u="sng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　　　</a:t>
            </a:r>
            <a:r>
              <a:rPr lang="ja-JP" altLang="en-US" sz="4400" u="sng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　 </a:t>
            </a:r>
            <a:r>
              <a:rPr lang="en-US" altLang="ja-JP" sz="4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)</a:t>
            </a:r>
            <a:endParaRPr lang="ja-JP" altLang="en-US" sz="44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E8E41C85-7559-4F25-BB68-C498917C2DE3}"/>
              </a:ext>
            </a:extLst>
          </p:cNvPr>
          <p:cNvSpPr txBox="1"/>
          <p:nvPr/>
        </p:nvSpPr>
        <p:spPr>
          <a:xfrm>
            <a:off x="4365526" y="4555909"/>
            <a:ext cx="156966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5400" dirty="0">
                <a:solidFill>
                  <a:srgbClr val="FF0000"/>
                </a:solidFill>
                <a:latin typeface="HGP創英角ｺﾞｼｯｸUB" panose="020B0A00000000000000" pitchFamily="50" charset="-128"/>
                <a:ea typeface="HGP創英角ｺﾞｼｯｸUB" panose="020B0A00000000000000" pitchFamily="50" charset="-128"/>
                <a:cs typeface="Times New Roman" panose="02020603050405020304" pitchFamily="18" charset="0"/>
              </a:rPr>
              <a:t>税金</a:t>
            </a:r>
            <a:endParaRPr lang="ja-JP" altLang="en-US" sz="5400" dirty="0">
              <a:solidFill>
                <a:srgbClr val="FF0000"/>
              </a:solidFill>
              <a:latin typeface="HGP創英角ｺﾞｼｯｸUB" panose="020B0A00000000000000" pitchFamily="50" charset="-128"/>
              <a:ea typeface="HGP創英角ｺﾞｼｯｸUB" panose="020B0A00000000000000" pitchFamily="50" charset="-128"/>
            </a:endParaRPr>
          </a:p>
        </p:txBody>
      </p:sp>
      <p:sp>
        <p:nvSpPr>
          <p:cNvPr id="20" name="正方形/長方形 19"/>
          <p:cNvSpPr/>
          <p:nvPr/>
        </p:nvSpPr>
        <p:spPr>
          <a:xfrm>
            <a:off x="1552055" y="1155214"/>
            <a:ext cx="7344816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3600" dirty="0">
                <a:solidFill>
                  <a:schemeClr val="accent5">
                    <a:lumMod val="50000"/>
                  </a:schemeClr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「社会保障制度」で用いられる</a:t>
            </a:r>
          </a:p>
          <a:p>
            <a:r>
              <a:rPr lang="ja-JP" altLang="en-US" sz="3600" dirty="0">
                <a:solidFill>
                  <a:schemeClr val="accent5">
                    <a:lumMod val="50000"/>
                  </a:schemeClr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　　　　“自助・共助・公助”の考え方</a:t>
            </a:r>
          </a:p>
          <a:p>
            <a:r>
              <a:rPr lang="ja-JP" altLang="en-US" sz="3600" dirty="0">
                <a:solidFill>
                  <a:schemeClr val="accent5">
                    <a:lumMod val="50000"/>
                  </a:schemeClr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　</a:t>
            </a:r>
          </a:p>
        </p:txBody>
      </p:sp>
    </p:spTree>
    <p:extLst>
      <p:ext uri="{BB962C8B-B14F-4D97-AF65-F5344CB8AC3E}">
        <p14:creationId xmlns:p14="http://schemas.microsoft.com/office/powerpoint/2010/main" val="37109325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1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grpId="0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1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18" grpId="0"/>
      <p:bldP spid="25" grpId="0" animBg="1"/>
      <p:bldP spid="2" grpId="0"/>
      <p:bldP spid="4" grpId="0"/>
      <p:bldP spid="1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グループ化 3"/>
          <p:cNvGrpSpPr/>
          <p:nvPr/>
        </p:nvGrpSpPr>
        <p:grpSpPr>
          <a:xfrm>
            <a:off x="1911650" y="1849388"/>
            <a:ext cx="5859277" cy="2148627"/>
            <a:chOff x="179512" y="119584"/>
            <a:chExt cx="2753504" cy="1009724"/>
          </a:xfrm>
        </p:grpSpPr>
        <p:sp>
          <p:nvSpPr>
            <p:cNvPr id="5" name="円/楕円 4"/>
            <p:cNvSpPr/>
            <p:nvPr/>
          </p:nvSpPr>
          <p:spPr>
            <a:xfrm>
              <a:off x="791580" y="119584"/>
              <a:ext cx="792088" cy="792088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685"/>
            </a:p>
          </p:txBody>
        </p:sp>
        <p:sp>
          <p:nvSpPr>
            <p:cNvPr id="6" name="円/楕円 5"/>
            <p:cNvSpPr/>
            <p:nvPr/>
          </p:nvSpPr>
          <p:spPr>
            <a:xfrm>
              <a:off x="179512" y="121196"/>
              <a:ext cx="1008112" cy="1008112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685"/>
            </a:p>
          </p:txBody>
        </p:sp>
        <p:sp>
          <p:nvSpPr>
            <p:cNvPr id="7" name="テキスト ボックス 6"/>
            <p:cNvSpPr txBox="1"/>
            <p:nvPr/>
          </p:nvSpPr>
          <p:spPr>
            <a:xfrm>
              <a:off x="762568" y="353731"/>
              <a:ext cx="2170448" cy="3905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4800" dirty="0">
                  <a:solidFill>
                    <a:schemeClr val="accent1">
                      <a:lumMod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お金を稼ぐ（働く）</a:t>
              </a:r>
            </a:p>
          </p:txBody>
        </p:sp>
      </p:grpSp>
      <p:sp>
        <p:nvSpPr>
          <p:cNvPr id="8" name="テキスト ボックス 7"/>
          <p:cNvSpPr txBox="1"/>
          <p:nvPr/>
        </p:nvSpPr>
        <p:spPr>
          <a:xfrm>
            <a:off x="2423461" y="2315460"/>
            <a:ext cx="46535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6000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Ⅰ</a:t>
            </a:r>
            <a:endParaRPr lang="ja-JP" altLang="en-US" sz="6000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0457638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グループ化 3"/>
          <p:cNvGrpSpPr/>
          <p:nvPr/>
        </p:nvGrpSpPr>
        <p:grpSpPr>
          <a:xfrm>
            <a:off x="2559723" y="1921397"/>
            <a:ext cx="4015030" cy="2148627"/>
            <a:chOff x="179512" y="119584"/>
            <a:chExt cx="1886820" cy="1009724"/>
          </a:xfrm>
        </p:grpSpPr>
        <p:sp>
          <p:nvSpPr>
            <p:cNvPr id="5" name="円/楕円 4"/>
            <p:cNvSpPr/>
            <p:nvPr/>
          </p:nvSpPr>
          <p:spPr>
            <a:xfrm>
              <a:off x="791580" y="119584"/>
              <a:ext cx="792088" cy="792088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685"/>
            </a:p>
          </p:txBody>
        </p:sp>
        <p:sp>
          <p:nvSpPr>
            <p:cNvPr id="6" name="円/楕円 5"/>
            <p:cNvSpPr/>
            <p:nvPr/>
          </p:nvSpPr>
          <p:spPr>
            <a:xfrm>
              <a:off x="179512" y="121196"/>
              <a:ext cx="1008112" cy="1008112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685"/>
            </a:p>
          </p:txBody>
        </p:sp>
        <p:sp>
          <p:nvSpPr>
            <p:cNvPr id="7" name="テキスト ボックス 6"/>
            <p:cNvSpPr txBox="1"/>
            <p:nvPr/>
          </p:nvSpPr>
          <p:spPr>
            <a:xfrm>
              <a:off x="822460" y="364236"/>
              <a:ext cx="1243872" cy="3905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4800" dirty="0">
                  <a:solidFill>
                    <a:schemeClr val="accent1">
                      <a:lumMod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民間保険</a:t>
              </a:r>
            </a:p>
          </p:txBody>
        </p:sp>
      </p:grpSp>
      <p:sp>
        <p:nvSpPr>
          <p:cNvPr id="8" name="テキスト ボックス 7"/>
          <p:cNvSpPr txBox="1"/>
          <p:nvPr/>
        </p:nvSpPr>
        <p:spPr>
          <a:xfrm>
            <a:off x="3071534" y="2387469"/>
            <a:ext cx="46535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6000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Ⅲ</a:t>
            </a:r>
            <a:endParaRPr lang="ja-JP" altLang="en-US" sz="6000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8499556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グループ化 8"/>
          <p:cNvGrpSpPr/>
          <p:nvPr/>
        </p:nvGrpSpPr>
        <p:grpSpPr>
          <a:xfrm>
            <a:off x="1195514" y="119586"/>
            <a:ext cx="2286642" cy="1009724"/>
            <a:chOff x="687512" y="119584"/>
            <a:chExt cx="2286642" cy="1009724"/>
          </a:xfrm>
        </p:grpSpPr>
        <p:sp>
          <p:nvSpPr>
            <p:cNvPr id="11" name="円/楕円 10"/>
            <p:cNvSpPr/>
            <p:nvPr/>
          </p:nvSpPr>
          <p:spPr>
            <a:xfrm>
              <a:off x="1299580" y="119584"/>
              <a:ext cx="792088" cy="792088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685"/>
            </a:p>
          </p:txBody>
        </p:sp>
        <p:sp>
          <p:nvSpPr>
            <p:cNvPr id="14" name="円/楕円 13"/>
            <p:cNvSpPr/>
            <p:nvPr/>
          </p:nvSpPr>
          <p:spPr>
            <a:xfrm>
              <a:off x="687512" y="121196"/>
              <a:ext cx="1008112" cy="1008112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685"/>
            </a:p>
          </p:txBody>
        </p:sp>
        <p:sp>
          <p:nvSpPr>
            <p:cNvPr id="15" name="テキスト ボックス 14"/>
            <p:cNvSpPr txBox="1"/>
            <p:nvPr/>
          </p:nvSpPr>
          <p:spPr>
            <a:xfrm>
              <a:off x="1353197" y="341211"/>
              <a:ext cx="1620957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2800" dirty="0">
                  <a:solidFill>
                    <a:schemeClr val="accent1">
                      <a:lumMod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民間保険</a:t>
              </a:r>
            </a:p>
          </p:txBody>
        </p:sp>
        <p:sp>
          <p:nvSpPr>
            <p:cNvPr id="16" name="テキスト ボックス 15"/>
            <p:cNvSpPr txBox="1"/>
            <p:nvPr/>
          </p:nvSpPr>
          <p:spPr>
            <a:xfrm>
              <a:off x="831528" y="302086"/>
              <a:ext cx="646331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3600" dirty="0">
                  <a:solidFill>
                    <a:schemeClr val="accent1">
                      <a:lumMod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Ⅲ</a:t>
              </a:r>
              <a:endParaRPr lang="ja-JP" altLang="en-US" sz="3600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sp>
        <p:nvSpPr>
          <p:cNvPr id="19" name="正方形/長方形 18"/>
          <p:cNvSpPr/>
          <p:nvPr/>
        </p:nvSpPr>
        <p:spPr>
          <a:xfrm>
            <a:off x="1" y="1418644"/>
            <a:ext cx="10160000" cy="34932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4000" dirty="0">
                <a:solidFill>
                  <a:srgbClr val="C0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　●</a:t>
            </a:r>
            <a:r>
              <a:rPr lang="ja-JP" altLang="en-US" sz="4000" dirty="0">
                <a:solidFill>
                  <a:srgbClr val="00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病気やケガといった</a:t>
            </a:r>
            <a:endParaRPr lang="en-US" altLang="ja-JP" sz="4000" dirty="0">
              <a:solidFill>
                <a:srgbClr val="000000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  <a:cs typeface="Times New Roman" panose="02020603050405020304" pitchFamily="18" charset="0"/>
            </a:endParaRPr>
          </a:p>
          <a:p>
            <a:r>
              <a:rPr lang="ja-JP" altLang="en-US" sz="4000" dirty="0">
                <a:solidFill>
                  <a:srgbClr val="00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　　 </a:t>
            </a:r>
            <a:r>
              <a:rPr lang="ja-JP" altLang="ja-JP" sz="40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リスク</a:t>
            </a:r>
            <a:r>
              <a:rPr lang="ja-JP" altLang="en-US" sz="40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への対策をすることを</a:t>
            </a:r>
            <a:endParaRPr lang="en-US" altLang="ja-JP" sz="40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ja-JP" altLang="ja-JP" sz="40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　</a:t>
            </a:r>
            <a:r>
              <a:rPr lang="ja-JP" altLang="en-US" sz="40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　 </a:t>
            </a:r>
            <a:r>
              <a:rPr lang="ja-JP" altLang="ja-JP" sz="4000" u="sng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　　　　　　　</a:t>
            </a:r>
            <a:r>
              <a:rPr lang="ja-JP" altLang="en-US" sz="4000" u="sng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　　</a:t>
            </a:r>
            <a:r>
              <a:rPr lang="en-US" altLang="ja-JP" sz="5400" u="sng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(</a:t>
            </a:r>
            <a:r>
              <a:rPr lang="ja-JP" altLang="ja-JP" sz="4000" u="sng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　　　</a:t>
            </a:r>
            <a:r>
              <a:rPr lang="ja-JP" altLang="en-US" sz="4000" u="sng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　　　</a:t>
            </a:r>
            <a:r>
              <a:rPr lang="ja-JP" altLang="ja-JP" sz="4000" u="sng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　　　　　　　　</a:t>
            </a:r>
            <a:r>
              <a:rPr lang="en-US" altLang="ja-JP" sz="5400" u="sng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)</a:t>
            </a:r>
          </a:p>
          <a:p>
            <a:pPr>
              <a:lnSpc>
                <a:spcPct val="150000"/>
              </a:lnSpc>
            </a:pPr>
            <a:r>
              <a:rPr lang="ja-JP" altLang="en-US" sz="40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　　　　　　　　　　　　　　　　　　　　　</a:t>
            </a:r>
            <a:r>
              <a:rPr lang="ja-JP" altLang="ja-JP" sz="40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という</a:t>
            </a:r>
            <a:r>
              <a:rPr lang="ja-JP" altLang="en-US" sz="40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。</a:t>
            </a:r>
            <a:endParaRPr lang="ja-JP" altLang="en-US" sz="36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E8E41C85-7559-4F25-BB68-C498917C2DE3}"/>
              </a:ext>
            </a:extLst>
          </p:cNvPr>
          <p:cNvSpPr txBox="1"/>
          <p:nvPr/>
        </p:nvSpPr>
        <p:spPr>
          <a:xfrm>
            <a:off x="975545" y="2857500"/>
            <a:ext cx="289374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4800" dirty="0">
                <a:solidFill>
                  <a:srgbClr val="FF0000"/>
                </a:solidFill>
                <a:latin typeface="HGP創英角ｺﾞｼｯｸUB" panose="020B0A00000000000000" pitchFamily="50" charset="-128"/>
                <a:ea typeface="HGP創英角ｺﾞｼｯｸUB" panose="020B0A00000000000000" pitchFamily="50" charset="-128"/>
                <a:cs typeface="Times New Roman" panose="02020603050405020304" pitchFamily="18" charset="0"/>
              </a:rPr>
              <a:t>リスク管理</a:t>
            </a:r>
            <a:endParaRPr lang="ja-JP" altLang="en-US" sz="8800" dirty="0">
              <a:solidFill>
                <a:srgbClr val="FF0000"/>
              </a:solidFill>
              <a:latin typeface="HGP創英角ｺﾞｼｯｸUB" panose="020B0A00000000000000" pitchFamily="50" charset="-128"/>
              <a:ea typeface="HGP創英角ｺﾞｼｯｸUB" panose="020B0A00000000000000" pitchFamily="50" charset="-128"/>
            </a:endParaRPr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E8E41C85-7559-4F25-BB68-C498917C2DE3}"/>
              </a:ext>
            </a:extLst>
          </p:cNvPr>
          <p:cNvSpPr txBox="1"/>
          <p:nvPr/>
        </p:nvSpPr>
        <p:spPr>
          <a:xfrm>
            <a:off x="4431928" y="2857500"/>
            <a:ext cx="463941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4800" dirty="0">
                <a:solidFill>
                  <a:srgbClr val="FF0000"/>
                </a:solidFill>
                <a:latin typeface="HGP創英角ｺﾞｼｯｸUB" panose="020B0A00000000000000" pitchFamily="50" charset="-128"/>
                <a:ea typeface="HGP創英角ｺﾞｼｯｸUB" panose="020B0A00000000000000" pitchFamily="50" charset="-128"/>
                <a:cs typeface="Times New Roman" panose="02020603050405020304" pitchFamily="18" charset="0"/>
              </a:rPr>
              <a:t>リスクマネジメント</a:t>
            </a:r>
            <a:endParaRPr lang="ja-JP" altLang="en-US" sz="8800" dirty="0">
              <a:solidFill>
                <a:srgbClr val="FF0000"/>
              </a:solidFill>
              <a:latin typeface="HGP創英角ｺﾞｼｯｸUB" panose="020B0A00000000000000" pitchFamily="50" charset="-128"/>
              <a:ea typeface="HGP創英角ｺﾞｼｯｸUB" panose="020B0A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560610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8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1" grpId="0"/>
      <p:bldP spid="24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グループ化 8"/>
          <p:cNvGrpSpPr/>
          <p:nvPr/>
        </p:nvGrpSpPr>
        <p:grpSpPr>
          <a:xfrm>
            <a:off x="1195514" y="119586"/>
            <a:ext cx="2286642" cy="1009724"/>
            <a:chOff x="687512" y="119584"/>
            <a:chExt cx="2286642" cy="1009724"/>
          </a:xfrm>
        </p:grpSpPr>
        <p:sp>
          <p:nvSpPr>
            <p:cNvPr id="11" name="円/楕円 10"/>
            <p:cNvSpPr/>
            <p:nvPr/>
          </p:nvSpPr>
          <p:spPr>
            <a:xfrm>
              <a:off x="1299580" y="119584"/>
              <a:ext cx="792088" cy="792088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685"/>
            </a:p>
          </p:txBody>
        </p:sp>
        <p:sp>
          <p:nvSpPr>
            <p:cNvPr id="14" name="円/楕円 13"/>
            <p:cNvSpPr/>
            <p:nvPr/>
          </p:nvSpPr>
          <p:spPr>
            <a:xfrm>
              <a:off x="687512" y="121196"/>
              <a:ext cx="1008112" cy="1008112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685"/>
            </a:p>
          </p:txBody>
        </p:sp>
        <p:sp>
          <p:nvSpPr>
            <p:cNvPr id="15" name="テキスト ボックス 14"/>
            <p:cNvSpPr txBox="1"/>
            <p:nvPr/>
          </p:nvSpPr>
          <p:spPr>
            <a:xfrm>
              <a:off x="1353197" y="341211"/>
              <a:ext cx="1620957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2800" dirty="0">
                  <a:solidFill>
                    <a:schemeClr val="accent1">
                      <a:lumMod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民間保険</a:t>
              </a:r>
            </a:p>
          </p:txBody>
        </p:sp>
        <p:sp>
          <p:nvSpPr>
            <p:cNvPr id="16" name="テキスト ボックス 15"/>
            <p:cNvSpPr txBox="1"/>
            <p:nvPr/>
          </p:nvSpPr>
          <p:spPr>
            <a:xfrm>
              <a:off x="831528" y="302086"/>
              <a:ext cx="646331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3600" dirty="0">
                  <a:solidFill>
                    <a:schemeClr val="accent1">
                      <a:lumMod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Ⅲ</a:t>
              </a:r>
              <a:endParaRPr lang="ja-JP" altLang="en-US" sz="3600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grpSp>
        <p:nvGrpSpPr>
          <p:cNvPr id="4" name="グループ化 3"/>
          <p:cNvGrpSpPr/>
          <p:nvPr/>
        </p:nvGrpSpPr>
        <p:grpSpPr>
          <a:xfrm>
            <a:off x="-176584" y="1381310"/>
            <a:ext cx="11511007" cy="2123658"/>
            <a:chOff x="111448" y="1092562"/>
            <a:chExt cx="11511007" cy="2123658"/>
          </a:xfrm>
        </p:grpSpPr>
        <p:sp>
          <p:nvSpPr>
            <p:cNvPr id="19" name="正方形/長方形 18"/>
            <p:cNvSpPr/>
            <p:nvPr/>
          </p:nvSpPr>
          <p:spPr>
            <a:xfrm>
              <a:off x="777922" y="1092562"/>
              <a:ext cx="10844533" cy="212365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ja-JP" altLang="ja-JP" sz="4400" dirty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  <a:cs typeface="Times New Roman" panose="02020603050405020304" pitchFamily="18" charset="0"/>
                </a:rPr>
                <a:t>一人ひとりライフスタイル</a:t>
              </a:r>
              <a:r>
                <a:rPr lang="ja-JP" altLang="en-US" sz="4400" dirty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  <a:cs typeface="Times New Roman" panose="02020603050405020304" pitchFamily="18" charset="0"/>
                </a:rPr>
                <a:t>が</a:t>
              </a:r>
              <a:endParaRPr lang="en-US" altLang="ja-JP" sz="4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Times New Roman" panose="02020603050405020304" pitchFamily="18" charset="0"/>
              </a:endParaRPr>
            </a:p>
            <a:p>
              <a:r>
                <a:rPr lang="ja-JP" altLang="en-US" sz="4400" dirty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  <a:cs typeface="Times New Roman" panose="02020603050405020304" pitchFamily="18" charset="0"/>
                </a:rPr>
                <a:t>　 　</a:t>
              </a:r>
              <a:r>
                <a:rPr lang="ja-JP" altLang="ja-JP" sz="4400" dirty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  <a:cs typeface="Times New Roman" panose="02020603050405020304" pitchFamily="18" charset="0"/>
                </a:rPr>
                <a:t>異なるため、</a:t>
              </a:r>
              <a:r>
                <a:rPr lang="ja-JP" altLang="en-US" sz="4400" dirty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  <a:cs typeface="Times New Roman" panose="02020603050405020304" pitchFamily="18" charset="0"/>
                </a:rPr>
                <a:t>社会保険で損失を</a:t>
              </a:r>
              <a:endParaRPr lang="en-US" altLang="ja-JP" sz="4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Times New Roman" panose="02020603050405020304" pitchFamily="18" charset="0"/>
              </a:endParaRPr>
            </a:p>
            <a:p>
              <a:r>
                <a:rPr lang="ja-JP" altLang="en-US" sz="4400" dirty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  <a:cs typeface="Times New Roman" panose="02020603050405020304" pitchFamily="18" charset="0"/>
                </a:rPr>
                <a:t>　 　　カバーできないこともある。</a:t>
              </a:r>
              <a:endParaRPr lang="en-US" altLang="ja-JP" sz="4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Times New Roman" panose="02020603050405020304" pitchFamily="18" charset="0"/>
              </a:endParaRPr>
            </a:p>
          </p:txBody>
        </p:sp>
        <p:sp>
          <p:nvSpPr>
            <p:cNvPr id="3" name="テキスト ボックス 2"/>
            <p:cNvSpPr txBox="1"/>
            <p:nvPr/>
          </p:nvSpPr>
          <p:spPr>
            <a:xfrm>
              <a:off x="111448" y="1129308"/>
              <a:ext cx="748923" cy="7694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4400" dirty="0">
                  <a:solidFill>
                    <a:srgbClr val="C00000"/>
                  </a:solidFill>
                  <a:latin typeface="HGP創英角ｺﾞｼｯｸUB" panose="020B0900000000000000" pitchFamily="50" charset="-128"/>
                  <a:ea typeface="HGP創英角ｺﾞｼｯｸUB" panose="020B0900000000000000" pitchFamily="50" charset="-128"/>
                  <a:cs typeface="Times New Roman" panose="02020603050405020304" pitchFamily="18" charset="0"/>
                </a:rPr>
                <a:t>●</a:t>
              </a:r>
              <a:endParaRPr lang="ja-JP" altLang="en-US" sz="1600" dirty="0"/>
            </a:p>
          </p:txBody>
        </p:sp>
      </p:grpSp>
      <p:grpSp>
        <p:nvGrpSpPr>
          <p:cNvPr id="5" name="グループ化 4"/>
          <p:cNvGrpSpPr/>
          <p:nvPr/>
        </p:nvGrpSpPr>
        <p:grpSpPr>
          <a:xfrm>
            <a:off x="-176584" y="3756968"/>
            <a:ext cx="11511007" cy="1446550"/>
            <a:chOff x="111448" y="3462467"/>
            <a:chExt cx="11511007" cy="1446550"/>
          </a:xfrm>
        </p:grpSpPr>
        <p:sp>
          <p:nvSpPr>
            <p:cNvPr id="8" name="正方形/長方形 7"/>
            <p:cNvSpPr/>
            <p:nvPr/>
          </p:nvSpPr>
          <p:spPr>
            <a:xfrm>
              <a:off x="777922" y="3462467"/>
              <a:ext cx="10844533" cy="144655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ja-JP" altLang="ja-JP" sz="4400" dirty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  <a:cs typeface="Times New Roman" panose="02020603050405020304" pitchFamily="18" charset="0"/>
                </a:rPr>
                <a:t>社会保険を補完する目的で</a:t>
              </a:r>
              <a:endParaRPr lang="en-US" altLang="ja-JP" sz="4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Times New Roman" panose="02020603050405020304" pitchFamily="18" charset="0"/>
              </a:endParaRPr>
            </a:p>
            <a:p>
              <a:r>
                <a:rPr lang="ja-JP" altLang="en-US" sz="4400" dirty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  <a:cs typeface="Times New Roman" panose="02020603050405020304" pitchFamily="18" charset="0"/>
                </a:rPr>
                <a:t>　　　　　　　</a:t>
              </a:r>
              <a:r>
                <a:rPr lang="ja-JP" altLang="ja-JP" sz="4400" dirty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  <a:cs typeface="Times New Roman" panose="02020603050405020304" pitchFamily="18" charset="0"/>
                </a:rPr>
                <a:t>民間保険が</a:t>
              </a:r>
              <a:r>
                <a:rPr lang="ja-JP" altLang="en-US" sz="4400" dirty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  <a:cs typeface="Times New Roman" panose="02020603050405020304" pitchFamily="18" charset="0"/>
                </a:rPr>
                <a:t>存在する。</a:t>
              </a:r>
              <a:endParaRPr lang="ja-JP" altLang="en-US" sz="4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endParaRPr>
            </a:p>
          </p:txBody>
        </p:sp>
        <p:sp>
          <p:nvSpPr>
            <p:cNvPr id="12" name="テキスト ボックス 11"/>
            <p:cNvSpPr txBox="1"/>
            <p:nvPr/>
          </p:nvSpPr>
          <p:spPr>
            <a:xfrm>
              <a:off x="111448" y="3534517"/>
              <a:ext cx="748923" cy="7694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4400" dirty="0">
                  <a:gradFill flip="none" rotWithShape="1">
                    <a:gsLst>
                      <a:gs pos="0">
                        <a:schemeClr val="accent1">
                          <a:shade val="30000"/>
                          <a:satMod val="115000"/>
                        </a:schemeClr>
                      </a:gs>
                      <a:gs pos="50000">
                        <a:schemeClr val="accent1">
                          <a:shade val="67500"/>
                          <a:satMod val="115000"/>
                        </a:schemeClr>
                      </a:gs>
                      <a:gs pos="100000">
                        <a:schemeClr val="accent1">
                          <a:shade val="100000"/>
                          <a:satMod val="115000"/>
                        </a:schemeClr>
                      </a:gs>
                    </a:gsLst>
                    <a:lin ang="0" scaled="1"/>
                    <a:tileRect/>
                  </a:gra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GP創英角ｺﾞｼｯｸUB" panose="020B0900000000000000" pitchFamily="50" charset="-128"/>
                  <a:ea typeface="HGP創英角ｺﾞｼｯｸUB" panose="020B0900000000000000" pitchFamily="50" charset="-128"/>
                  <a:cs typeface="Times New Roman" panose="02020603050405020304" pitchFamily="18" charset="0"/>
                </a:rPr>
                <a:t>➡</a:t>
              </a:r>
              <a:endParaRPr lang="ja-JP" altLang="en-US" sz="1600" dirty="0">
                <a:gradFill flip="none" rotWithShape="1">
                  <a:gsLst>
                    <a:gs pos="0">
                      <a:schemeClr val="accent1">
                        <a:shade val="30000"/>
                        <a:satMod val="115000"/>
                      </a:schemeClr>
                    </a:gs>
                    <a:gs pos="50000">
                      <a:schemeClr val="accent1">
                        <a:shade val="67500"/>
                        <a:satMod val="115000"/>
                      </a:schemeClr>
                    </a:gs>
                    <a:gs pos="100000">
                      <a:schemeClr val="accent1">
                        <a:shade val="100000"/>
                        <a:satMod val="115000"/>
                      </a:schemeClr>
                    </a:gs>
                  </a:gsLst>
                  <a:lin ang="0" scaled="1"/>
                  <a:tileRect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7441030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5.55112E-17 L 0.07719 0.00028 " pathEditMode="relative" rAng="0" ptsTypes="AA">
                                      <p:cBhvr>
                                        <p:cTn id="9" dur="11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859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1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1.11111E-6 L 0.07719 0.00028 " pathEditMode="relative" rAng="0" ptsTypes="AA">
                                      <p:cBhvr>
                                        <p:cTn id="16" dur="12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859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グループ化 8"/>
          <p:cNvGrpSpPr/>
          <p:nvPr/>
        </p:nvGrpSpPr>
        <p:grpSpPr>
          <a:xfrm>
            <a:off x="1195514" y="119586"/>
            <a:ext cx="2286642" cy="1009724"/>
            <a:chOff x="687512" y="119584"/>
            <a:chExt cx="2286642" cy="1009724"/>
          </a:xfrm>
        </p:grpSpPr>
        <p:sp>
          <p:nvSpPr>
            <p:cNvPr id="11" name="円/楕円 10"/>
            <p:cNvSpPr/>
            <p:nvPr/>
          </p:nvSpPr>
          <p:spPr>
            <a:xfrm>
              <a:off x="1299580" y="119584"/>
              <a:ext cx="792088" cy="792088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685"/>
            </a:p>
          </p:txBody>
        </p:sp>
        <p:sp>
          <p:nvSpPr>
            <p:cNvPr id="14" name="円/楕円 13"/>
            <p:cNvSpPr/>
            <p:nvPr/>
          </p:nvSpPr>
          <p:spPr>
            <a:xfrm>
              <a:off x="687512" y="121196"/>
              <a:ext cx="1008112" cy="1008112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685"/>
            </a:p>
          </p:txBody>
        </p:sp>
        <p:sp>
          <p:nvSpPr>
            <p:cNvPr id="15" name="テキスト ボックス 14"/>
            <p:cNvSpPr txBox="1"/>
            <p:nvPr/>
          </p:nvSpPr>
          <p:spPr>
            <a:xfrm>
              <a:off x="1353197" y="341211"/>
              <a:ext cx="1620957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2800" dirty="0">
                  <a:solidFill>
                    <a:schemeClr val="accent1">
                      <a:lumMod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民間保険</a:t>
              </a:r>
            </a:p>
          </p:txBody>
        </p:sp>
        <p:sp>
          <p:nvSpPr>
            <p:cNvPr id="16" name="テキスト ボックス 15"/>
            <p:cNvSpPr txBox="1"/>
            <p:nvPr/>
          </p:nvSpPr>
          <p:spPr>
            <a:xfrm>
              <a:off x="831528" y="302086"/>
              <a:ext cx="646331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3600" dirty="0">
                  <a:solidFill>
                    <a:schemeClr val="accent1">
                      <a:lumMod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Ⅲ</a:t>
              </a:r>
              <a:endParaRPr lang="ja-JP" altLang="en-US" sz="3600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grpSp>
        <p:nvGrpSpPr>
          <p:cNvPr id="8" name="グループ化 7"/>
          <p:cNvGrpSpPr/>
          <p:nvPr/>
        </p:nvGrpSpPr>
        <p:grpSpPr>
          <a:xfrm>
            <a:off x="968454" y="1034362"/>
            <a:ext cx="4448654" cy="860014"/>
            <a:chOff x="255464" y="1048640"/>
            <a:chExt cx="4448654" cy="860014"/>
          </a:xfrm>
        </p:grpSpPr>
        <p:sp>
          <p:nvSpPr>
            <p:cNvPr id="10" name="角丸四角形 9"/>
            <p:cNvSpPr/>
            <p:nvPr/>
          </p:nvSpPr>
          <p:spPr>
            <a:xfrm>
              <a:off x="255464" y="1116566"/>
              <a:ext cx="4448654" cy="792088"/>
            </a:xfrm>
            <a:prstGeom prst="roundRect">
              <a:avLst/>
            </a:prstGeom>
            <a:noFill/>
            <a:ln w="571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685"/>
            </a:p>
          </p:txBody>
        </p:sp>
        <p:sp>
          <p:nvSpPr>
            <p:cNvPr id="12" name="テキスト ボックス 11"/>
            <p:cNvSpPr txBox="1"/>
            <p:nvPr/>
          </p:nvSpPr>
          <p:spPr>
            <a:xfrm>
              <a:off x="255464" y="1048640"/>
              <a:ext cx="4448654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4800" dirty="0">
                  <a:solidFill>
                    <a:schemeClr val="accent6">
                      <a:lumMod val="50000"/>
                    </a:schemeClr>
                  </a:solidFill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民間保険の種類</a:t>
              </a:r>
            </a:p>
          </p:txBody>
        </p:sp>
      </p:grpSp>
      <p:grpSp>
        <p:nvGrpSpPr>
          <p:cNvPr id="4" name="グループ化 3"/>
          <p:cNvGrpSpPr/>
          <p:nvPr/>
        </p:nvGrpSpPr>
        <p:grpSpPr>
          <a:xfrm>
            <a:off x="615506" y="2137420"/>
            <a:ext cx="8928989" cy="2033890"/>
            <a:chOff x="615504" y="2137420"/>
            <a:chExt cx="8928989" cy="2033891"/>
          </a:xfrm>
        </p:grpSpPr>
        <p:sp>
          <p:nvSpPr>
            <p:cNvPr id="19" name="正方形/長方形 18"/>
            <p:cNvSpPr/>
            <p:nvPr/>
          </p:nvSpPr>
          <p:spPr>
            <a:xfrm>
              <a:off x="615504" y="2137420"/>
              <a:ext cx="8928989" cy="203389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ts val="6500"/>
                </a:lnSpc>
              </a:pPr>
              <a:r>
                <a:rPr lang="ja-JP" altLang="en-US" sz="4800" dirty="0">
                  <a:solidFill>
                    <a:srgbClr val="C00000"/>
                  </a:solidFill>
                  <a:latin typeface="HGP創英角ｺﾞｼｯｸUB" panose="020B0900000000000000" pitchFamily="50" charset="-128"/>
                  <a:ea typeface="HGP創英角ｺﾞｼｯｸUB" panose="020B0900000000000000" pitchFamily="50" charset="-128"/>
                  <a:cs typeface="Times New Roman" panose="02020603050405020304" pitchFamily="18" charset="0"/>
                </a:rPr>
                <a:t>●</a:t>
              </a:r>
              <a:r>
                <a:rPr lang="ja-JP" altLang="en-US" sz="4800" dirty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  <a:cs typeface="Times New Roman" panose="02020603050405020304" pitchFamily="18" charset="0"/>
                </a:rPr>
                <a:t>生命保険</a:t>
              </a:r>
              <a:endParaRPr lang="en-US" altLang="ja-JP" sz="4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Times New Roman" panose="02020603050405020304" pitchFamily="18" charset="0"/>
              </a:endParaRPr>
            </a:p>
            <a:p>
              <a:pPr>
                <a:lnSpc>
                  <a:spcPct val="150000"/>
                </a:lnSpc>
              </a:pPr>
              <a:r>
                <a:rPr lang="ja-JP" altLang="en-US" sz="4800" dirty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  <a:cs typeface="Times New Roman" panose="02020603050405020304" pitchFamily="18" charset="0"/>
                </a:rPr>
                <a:t>　 </a:t>
              </a:r>
              <a:r>
                <a:rPr lang="ja-JP" altLang="en-US" sz="4000" dirty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  <a:cs typeface="Times New Roman" panose="02020603050405020304" pitchFamily="18" charset="0"/>
                </a:rPr>
                <a:t>死亡や病気・ケガのリスクに備える。</a:t>
              </a:r>
            </a:p>
          </p:txBody>
        </p:sp>
        <p:cxnSp>
          <p:nvCxnSpPr>
            <p:cNvPr id="3" name="直線コネクタ 2"/>
            <p:cNvCxnSpPr/>
            <p:nvPr/>
          </p:nvCxnSpPr>
          <p:spPr>
            <a:xfrm>
              <a:off x="831528" y="3073524"/>
              <a:ext cx="8424936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9497660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グループ化 8"/>
          <p:cNvGrpSpPr/>
          <p:nvPr/>
        </p:nvGrpSpPr>
        <p:grpSpPr>
          <a:xfrm>
            <a:off x="1195514" y="119586"/>
            <a:ext cx="2286642" cy="1009724"/>
            <a:chOff x="687512" y="119584"/>
            <a:chExt cx="2286642" cy="1009724"/>
          </a:xfrm>
        </p:grpSpPr>
        <p:sp>
          <p:nvSpPr>
            <p:cNvPr id="11" name="円/楕円 10"/>
            <p:cNvSpPr/>
            <p:nvPr/>
          </p:nvSpPr>
          <p:spPr>
            <a:xfrm>
              <a:off x="1299580" y="119584"/>
              <a:ext cx="792088" cy="792088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685"/>
            </a:p>
          </p:txBody>
        </p:sp>
        <p:sp>
          <p:nvSpPr>
            <p:cNvPr id="14" name="円/楕円 13"/>
            <p:cNvSpPr/>
            <p:nvPr/>
          </p:nvSpPr>
          <p:spPr>
            <a:xfrm>
              <a:off x="687512" y="121196"/>
              <a:ext cx="1008112" cy="1008112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685"/>
            </a:p>
          </p:txBody>
        </p:sp>
        <p:sp>
          <p:nvSpPr>
            <p:cNvPr id="15" name="テキスト ボックス 14"/>
            <p:cNvSpPr txBox="1"/>
            <p:nvPr/>
          </p:nvSpPr>
          <p:spPr>
            <a:xfrm>
              <a:off x="1353197" y="341211"/>
              <a:ext cx="1620957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2800" dirty="0">
                  <a:solidFill>
                    <a:schemeClr val="accent1">
                      <a:lumMod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民間保険</a:t>
              </a:r>
            </a:p>
          </p:txBody>
        </p:sp>
        <p:sp>
          <p:nvSpPr>
            <p:cNvPr id="16" name="テキスト ボックス 15"/>
            <p:cNvSpPr txBox="1"/>
            <p:nvPr/>
          </p:nvSpPr>
          <p:spPr>
            <a:xfrm>
              <a:off x="831528" y="302086"/>
              <a:ext cx="646331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3600" dirty="0">
                  <a:solidFill>
                    <a:schemeClr val="accent1">
                      <a:lumMod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Ⅲ</a:t>
              </a:r>
              <a:endParaRPr lang="ja-JP" altLang="en-US" sz="3600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sp>
        <p:nvSpPr>
          <p:cNvPr id="19" name="正方形/長方形 18"/>
          <p:cNvSpPr/>
          <p:nvPr/>
        </p:nvSpPr>
        <p:spPr>
          <a:xfrm>
            <a:off x="615506" y="2137421"/>
            <a:ext cx="8640960" cy="8213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6500"/>
              </a:lnSpc>
            </a:pPr>
            <a:r>
              <a:rPr lang="ja-JP" altLang="en-US" sz="4800" dirty="0">
                <a:solidFill>
                  <a:srgbClr val="C0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●</a:t>
            </a:r>
            <a:r>
              <a:rPr lang="ja-JP" altLang="en-US" sz="4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損害</a:t>
            </a:r>
            <a:r>
              <a:rPr lang="ja-JP" altLang="ja-JP" sz="4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保険</a:t>
            </a:r>
            <a:endParaRPr lang="en-US" altLang="ja-JP" sz="48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  <a:cs typeface="Times New Roman" panose="02020603050405020304" pitchFamily="18" charset="0"/>
            </a:endParaRPr>
          </a:p>
        </p:txBody>
      </p:sp>
      <p:grpSp>
        <p:nvGrpSpPr>
          <p:cNvPr id="8" name="グループ化 7"/>
          <p:cNvGrpSpPr/>
          <p:nvPr/>
        </p:nvGrpSpPr>
        <p:grpSpPr>
          <a:xfrm>
            <a:off x="968454" y="1034362"/>
            <a:ext cx="4448654" cy="860014"/>
            <a:chOff x="255464" y="1048640"/>
            <a:chExt cx="4448654" cy="860014"/>
          </a:xfrm>
        </p:grpSpPr>
        <p:sp>
          <p:nvSpPr>
            <p:cNvPr id="10" name="角丸四角形 9"/>
            <p:cNvSpPr/>
            <p:nvPr/>
          </p:nvSpPr>
          <p:spPr>
            <a:xfrm>
              <a:off x="255464" y="1116566"/>
              <a:ext cx="4448654" cy="792088"/>
            </a:xfrm>
            <a:prstGeom prst="roundRect">
              <a:avLst/>
            </a:prstGeom>
            <a:noFill/>
            <a:ln w="571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685"/>
            </a:p>
          </p:txBody>
        </p:sp>
        <p:sp>
          <p:nvSpPr>
            <p:cNvPr id="12" name="テキスト ボックス 11"/>
            <p:cNvSpPr txBox="1"/>
            <p:nvPr/>
          </p:nvSpPr>
          <p:spPr>
            <a:xfrm>
              <a:off x="255464" y="1048640"/>
              <a:ext cx="4448654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4800" dirty="0">
                  <a:solidFill>
                    <a:schemeClr val="accent6">
                      <a:lumMod val="50000"/>
                    </a:schemeClr>
                  </a:solidFill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民間保険の種類</a:t>
              </a:r>
            </a:p>
          </p:txBody>
        </p:sp>
      </p:grpSp>
      <p:cxnSp>
        <p:nvCxnSpPr>
          <p:cNvPr id="13" name="直線コネクタ 12"/>
          <p:cNvCxnSpPr/>
          <p:nvPr/>
        </p:nvCxnSpPr>
        <p:spPr>
          <a:xfrm>
            <a:off x="831530" y="3073524"/>
            <a:ext cx="8424936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正方形/長方形 1"/>
          <p:cNvSpPr/>
          <p:nvPr/>
        </p:nvSpPr>
        <p:spPr>
          <a:xfrm>
            <a:off x="615506" y="3161360"/>
            <a:ext cx="8784974" cy="21185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ts val="5500"/>
              </a:lnSpc>
            </a:pPr>
            <a:r>
              <a:rPr lang="ja-JP" altLang="en-US" sz="4000" dirty="0">
                <a:solidFill>
                  <a:prstClr val="black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　　家が焼けたり，車の事故で人や物に</a:t>
            </a:r>
            <a:endParaRPr lang="en-US" altLang="ja-JP" sz="4000" dirty="0">
              <a:solidFill>
                <a:prstClr val="black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  <a:cs typeface="Times New Roman" panose="02020603050405020304" pitchFamily="18" charset="0"/>
            </a:endParaRPr>
          </a:p>
          <a:p>
            <a:pPr lvl="0">
              <a:lnSpc>
                <a:spcPts val="5500"/>
              </a:lnSpc>
            </a:pPr>
            <a:r>
              <a:rPr lang="ja-JP" altLang="en-US" sz="4000" dirty="0">
                <a:solidFill>
                  <a:prstClr val="black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　　損害を与えるといった偶然起きた事故</a:t>
            </a:r>
            <a:endParaRPr lang="en-US" altLang="ja-JP" sz="4000" dirty="0">
              <a:solidFill>
                <a:prstClr val="black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  <a:cs typeface="Times New Roman" panose="02020603050405020304" pitchFamily="18" charset="0"/>
            </a:endParaRPr>
          </a:p>
          <a:p>
            <a:pPr lvl="0">
              <a:lnSpc>
                <a:spcPts val="5500"/>
              </a:lnSpc>
            </a:pPr>
            <a:r>
              <a:rPr lang="ja-JP" altLang="en-US" sz="4000" dirty="0">
                <a:solidFill>
                  <a:prstClr val="black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　　や災害のリスクに備える。</a:t>
            </a:r>
            <a:endParaRPr lang="ja-JP" altLang="en-US" sz="3600" dirty="0">
              <a:solidFill>
                <a:prstClr val="black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980494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19" grpId="1"/>
      <p:bldP spid="2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グループ化 8"/>
          <p:cNvGrpSpPr/>
          <p:nvPr/>
        </p:nvGrpSpPr>
        <p:grpSpPr>
          <a:xfrm>
            <a:off x="1195514" y="119586"/>
            <a:ext cx="2286642" cy="1009724"/>
            <a:chOff x="687512" y="119584"/>
            <a:chExt cx="2286642" cy="1009724"/>
          </a:xfrm>
        </p:grpSpPr>
        <p:sp>
          <p:nvSpPr>
            <p:cNvPr id="11" name="円/楕円 10"/>
            <p:cNvSpPr/>
            <p:nvPr/>
          </p:nvSpPr>
          <p:spPr>
            <a:xfrm>
              <a:off x="1299580" y="119584"/>
              <a:ext cx="792088" cy="792088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685"/>
            </a:p>
          </p:txBody>
        </p:sp>
        <p:sp>
          <p:nvSpPr>
            <p:cNvPr id="14" name="円/楕円 13"/>
            <p:cNvSpPr/>
            <p:nvPr/>
          </p:nvSpPr>
          <p:spPr>
            <a:xfrm>
              <a:off x="687512" y="121196"/>
              <a:ext cx="1008112" cy="1008112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685"/>
            </a:p>
          </p:txBody>
        </p:sp>
        <p:sp>
          <p:nvSpPr>
            <p:cNvPr id="15" name="テキスト ボックス 14"/>
            <p:cNvSpPr txBox="1"/>
            <p:nvPr/>
          </p:nvSpPr>
          <p:spPr>
            <a:xfrm>
              <a:off x="1353197" y="341211"/>
              <a:ext cx="1620957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2800" dirty="0">
                  <a:solidFill>
                    <a:schemeClr val="accent1">
                      <a:lumMod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民間保険</a:t>
              </a:r>
            </a:p>
          </p:txBody>
        </p:sp>
        <p:sp>
          <p:nvSpPr>
            <p:cNvPr id="16" name="テキスト ボックス 15"/>
            <p:cNvSpPr txBox="1"/>
            <p:nvPr/>
          </p:nvSpPr>
          <p:spPr>
            <a:xfrm>
              <a:off x="831528" y="302086"/>
              <a:ext cx="646331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3600" dirty="0">
                  <a:solidFill>
                    <a:schemeClr val="accent1">
                      <a:lumMod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Ⅲ</a:t>
              </a:r>
              <a:endParaRPr lang="ja-JP" altLang="en-US" sz="3600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grpSp>
        <p:nvGrpSpPr>
          <p:cNvPr id="8" name="グループ化 7"/>
          <p:cNvGrpSpPr/>
          <p:nvPr/>
        </p:nvGrpSpPr>
        <p:grpSpPr>
          <a:xfrm>
            <a:off x="968454" y="1034362"/>
            <a:ext cx="4448654" cy="860014"/>
            <a:chOff x="255464" y="1048640"/>
            <a:chExt cx="4448654" cy="860014"/>
          </a:xfrm>
        </p:grpSpPr>
        <p:sp>
          <p:nvSpPr>
            <p:cNvPr id="10" name="角丸四角形 9"/>
            <p:cNvSpPr/>
            <p:nvPr/>
          </p:nvSpPr>
          <p:spPr>
            <a:xfrm>
              <a:off x="255464" y="1116566"/>
              <a:ext cx="4448654" cy="792088"/>
            </a:xfrm>
            <a:prstGeom prst="roundRect">
              <a:avLst/>
            </a:prstGeom>
            <a:noFill/>
            <a:ln w="571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685"/>
            </a:p>
          </p:txBody>
        </p:sp>
        <p:sp>
          <p:nvSpPr>
            <p:cNvPr id="12" name="テキスト ボックス 11"/>
            <p:cNvSpPr txBox="1"/>
            <p:nvPr/>
          </p:nvSpPr>
          <p:spPr>
            <a:xfrm>
              <a:off x="255464" y="1048640"/>
              <a:ext cx="4448654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4800" dirty="0">
                  <a:solidFill>
                    <a:schemeClr val="accent6">
                      <a:lumMod val="50000"/>
                    </a:schemeClr>
                  </a:solidFill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民間保険の種類</a:t>
              </a:r>
            </a:p>
          </p:txBody>
        </p:sp>
      </p:grpSp>
      <p:sp>
        <p:nvSpPr>
          <p:cNvPr id="17" name="正方形/長方形 16"/>
          <p:cNvSpPr/>
          <p:nvPr/>
        </p:nvSpPr>
        <p:spPr>
          <a:xfrm>
            <a:off x="615504" y="2137422"/>
            <a:ext cx="9544495" cy="18492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6500"/>
              </a:lnSpc>
            </a:pPr>
            <a:r>
              <a:rPr lang="ja-JP" altLang="en-US" sz="4800" dirty="0">
                <a:solidFill>
                  <a:srgbClr val="C0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●</a:t>
            </a:r>
            <a:r>
              <a:rPr lang="ja-JP" altLang="en-US" sz="4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傷害保険・医療保険など</a:t>
            </a:r>
          </a:p>
          <a:p>
            <a:pPr>
              <a:lnSpc>
                <a:spcPct val="150000"/>
              </a:lnSpc>
            </a:pPr>
            <a:r>
              <a:rPr lang="ja-JP" altLang="en-US" sz="40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       </a:t>
            </a:r>
            <a:endParaRPr lang="ja-JP" altLang="en-US" sz="36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cxnSp>
        <p:nvCxnSpPr>
          <p:cNvPr id="18" name="直線コネクタ 17"/>
          <p:cNvCxnSpPr/>
          <p:nvPr/>
        </p:nvCxnSpPr>
        <p:spPr>
          <a:xfrm>
            <a:off x="831530" y="3073524"/>
            <a:ext cx="8424936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正方形/長方形 12"/>
          <p:cNvSpPr/>
          <p:nvPr/>
        </p:nvSpPr>
        <p:spPr>
          <a:xfrm>
            <a:off x="831530" y="3199444"/>
            <a:ext cx="8784974" cy="15029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ts val="5500"/>
              </a:lnSpc>
            </a:pPr>
            <a:r>
              <a:rPr lang="ja-JP" altLang="en-US" sz="4000" dirty="0">
                <a:solidFill>
                  <a:prstClr val="black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　 介護や就業不能，死亡や</a:t>
            </a:r>
            <a:endParaRPr lang="en-US" altLang="ja-JP" sz="4000" dirty="0">
              <a:solidFill>
                <a:prstClr val="black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  <a:cs typeface="Times New Roman" panose="02020603050405020304" pitchFamily="18" charset="0"/>
            </a:endParaRPr>
          </a:p>
          <a:p>
            <a:pPr lvl="0">
              <a:lnSpc>
                <a:spcPts val="5500"/>
              </a:lnSpc>
            </a:pPr>
            <a:r>
              <a:rPr lang="ja-JP" altLang="en-US" sz="4000" dirty="0">
                <a:solidFill>
                  <a:prstClr val="black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　 病気・ケガなどのリスクに備える。</a:t>
            </a:r>
            <a:endParaRPr lang="ja-JP" altLang="en-US" sz="3600" dirty="0">
              <a:solidFill>
                <a:prstClr val="black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781421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7" grpId="1"/>
      <p:bldP spid="13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正方形/長方形 40"/>
          <p:cNvSpPr/>
          <p:nvPr/>
        </p:nvSpPr>
        <p:spPr>
          <a:xfrm>
            <a:off x="1824123" y="3217540"/>
            <a:ext cx="8115347" cy="2262321"/>
          </a:xfrm>
          <a:prstGeom prst="rect">
            <a:avLst/>
          </a:prstGeom>
          <a:solidFill>
            <a:srgbClr val="F9FBFD"/>
          </a:solidFill>
          <a:ln w="38100">
            <a:solidFill>
              <a:schemeClr val="accent1">
                <a:lumMod val="75000"/>
              </a:schemeClr>
            </a:solidFill>
            <a:prstDash val="sysDash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685"/>
          </a:p>
        </p:txBody>
      </p:sp>
      <p:grpSp>
        <p:nvGrpSpPr>
          <p:cNvPr id="7" name="グループ化 6"/>
          <p:cNvGrpSpPr/>
          <p:nvPr/>
        </p:nvGrpSpPr>
        <p:grpSpPr>
          <a:xfrm>
            <a:off x="255464" y="402428"/>
            <a:ext cx="9333925" cy="4923452"/>
            <a:chOff x="275345" y="480684"/>
            <a:chExt cx="9333925" cy="4923452"/>
          </a:xfrm>
        </p:grpSpPr>
        <p:sp>
          <p:nvSpPr>
            <p:cNvPr id="17" name="フリーフォーム 16"/>
            <p:cNvSpPr/>
            <p:nvPr/>
          </p:nvSpPr>
          <p:spPr>
            <a:xfrm>
              <a:off x="1690477" y="1923149"/>
              <a:ext cx="468219" cy="2250731"/>
            </a:xfrm>
            <a:custGeom>
              <a:avLst/>
              <a:gdLst>
                <a:gd name="connsiteX0" fmla="*/ 2872202 w 2872202"/>
                <a:gd name="connsiteY0" fmla="*/ 0 h 705720"/>
                <a:gd name="connsiteX1" fmla="*/ 0 w 2872202"/>
                <a:gd name="connsiteY1" fmla="*/ 0 h 705720"/>
                <a:gd name="connsiteX2" fmla="*/ 0 w 2872202"/>
                <a:gd name="connsiteY2" fmla="*/ 705720 h 705720"/>
                <a:gd name="connsiteX3" fmla="*/ 2857026 w 2872202"/>
                <a:gd name="connsiteY3" fmla="*/ 705720 h 7057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872202" h="705720">
                  <a:moveTo>
                    <a:pt x="2872202" y="0"/>
                  </a:moveTo>
                  <a:lnTo>
                    <a:pt x="0" y="0"/>
                  </a:lnTo>
                  <a:lnTo>
                    <a:pt x="0" y="705720"/>
                  </a:lnTo>
                  <a:lnTo>
                    <a:pt x="2857026" y="705720"/>
                  </a:lnTo>
                </a:path>
              </a:pathLst>
            </a:custGeom>
            <a:noFill/>
            <a:ln w="9842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713175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685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50" charset="-128"/>
                <a:cs typeface="+mn-cs"/>
              </a:endParaRPr>
            </a:p>
          </p:txBody>
        </p:sp>
        <p:cxnSp>
          <p:nvCxnSpPr>
            <p:cNvPr id="20" name="直線コネクタ 19"/>
            <p:cNvCxnSpPr/>
            <p:nvPr/>
          </p:nvCxnSpPr>
          <p:spPr>
            <a:xfrm>
              <a:off x="1355701" y="3007045"/>
              <a:ext cx="334776" cy="0"/>
            </a:xfrm>
            <a:prstGeom prst="line">
              <a:avLst/>
            </a:prstGeom>
            <a:ln w="10160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フリーフォーム 24"/>
            <p:cNvSpPr/>
            <p:nvPr/>
          </p:nvSpPr>
          <p:spPr>
            <a:xfrm>
              <a:off x="4307720" y="739020"/>
              <a:ext cx="312970" cy="2086519"/>
            </a:xfrm>
            <a:custGeom>
              <a:avLst/>
              <a:gdLst>
                <a:gd name="connsiteX0" fmla="*/ 2872202 w 2872202"/>
                <a:gd name="connsiteY0" fmla="*/ 0 h 705720"/>
                <a:gd name="connsiteX1" fmla="*/ 0 w 2872202"/>
                <a:gd name="connsiteY1" fmla="*/ 0 h 705720"/>
                <a:gd name="connsiteX2" fmla="*/ 0 w 2872202"/>
                <a:gd name="connsiteY2" fmla="*/ 705720 h 705720"/>
                <a:gd name="connsiteX3" fmla="*/ 2857026 w 2872202"/>
                <a:gd name="connsiteY3" fmla="*/ 705720 h 7057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872202" h="705720">
                  <a:moveTo>
                    <a:pt x="2872202" y="0"/>
                  </a:moveTo>
                  <a:lnTo>
                    <a:pt x="0" y="0"/>
                  </a:lnTo>
                  <a:lnTo>
                    <a:pt x="0" y="705720"/>
                  </a:lnTo>
                  <a:lnTo>
                    <a:pt x="2857026" y="705720"/>
                  </a:lnTo>
                </a:path>
              </a:pathLst>
            </a:custGeom>
            <a:noFill/>
            <a:ln w="9842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713175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685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50" charset="-128"/>
                <a:cs typeface="+mn-cs"/>
              </a:endParaRPr>
            </a:p>
          </p:txBody>
        </p:sp>
        <p:cxnSp>
          <p:nvCxnSpPr>
            <p:cNvPr id="26" name="直線コネクタ 25"/>
            <p:cNvCxnSpPr/>
            <p:nvPr/>
          </p:nvCxnSpPr>
          <p:spPr>
            <a:xfrm>
              <a:off x="3971399" y="1927883"/>
              <a:ext cx="334776" cy="0"/>
            </a:xfrm>
            <a:prstGeom prst="line">
              <a:avLst/>
            </a:prstGeom>
            <a:noFill/>
            <a:ln w="10160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直線コネクタ 26"/>
            <p:cNvCxnSpPr/>
            <p:nvPr/>
          </p:nvCxnSpPr>
          <p:spPr>
            <a:xfrm>
              <a:off x="4332219" y="2146018"/>
              <a:ext cx="268224" cy="0"/>
            </a:xfrm>
            <a:prstGeom prst="line">
              <a:avLst/>
            </a:prstGeom>
            <a:ln w="10160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9" name="角丸四角形 28"/>
            <p:cNvSpPr/>
            <p:nvPr/>
          </p:nvSpPr>
          <p:spPr>
            <a:xfrm>
              <a:off x="4611720" y="480684"/>
              <a:ext cx="2456252" cy="508918"/>
            </a:xfrm>
            <a:prstGeom prst="roundRect">
              <a:avLst/>
            </a:prstGeom>
            <a:gradFill>
              <a:gsLst>
                <a:gs pos="0">
                  <a:srgbClr val="FFB4B4"/>
                </a:gs>
                <a:gs pos="19000">
                  <a:schemeClr val="bg1"/>
                </a:gs>
                <a:gs pos="83000">
                  <a:schemeClr val="bg1"/>
                </a:gs>
                <a:gs pos="100000">
                  <a:srgbClr val="FF8989"/>
                </a:gs>
              </a:gsLst>
              <a:lin ang="5400000" scaled="1"/>
            </a:gradFill>
            <a:ln w="5715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marL="0" marR="0" lvl="0" indent="0" algn="ctr" defTabSz="713175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2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HGP創英角ｺﾞｼｯｸUB" panose="020B0900000000000000" pitchFamily="50" charset="-128"/>
                  <a:ea typeface="HGP創英角ｺﾞｼｯｸUB" panose="020B0900000000000000" pitchFamily="50" charset="-128"/>
                  <a:cs typeface="+mn-cs"/>
                </a:rPr>
                <a:t>公的医療保険</a:t>
              </a:r>
            </a:p>
          </p:txBody>
        </p:sp>
        <p:sp>
          <p:nvSpPr>
            <p:cNvPr id="30" name="角丸四角形 29"/>
            <p:cNvSpPr/>
            <p:nvPr/>
          </p:nvSpPr>
          <p:spPr>
            <a:xfrm>
              <a:off x="4611720" y="1884184"/>
              <a:ext cx="1826150" cy="508918"/>
            </a:xfrm>
            <a:prstGeom prst="roundRect">
              <a:avLst/>
            </a:prstGeom>
            <a:gradFill>
              <a:gsLst>
                <a:gs pos="0">
                  <a:srgbClr val="FFB4B4"/>
                </a:gs>
                <a:gs pos="19000">
                  <a:schemeClr val="bg1"/>
                </a:gs>
                <a:gs pos="83000">
                  <a:schemeClr val="bg1"/>
                </a:gs>
                <a:gs pos="100000">
                  <a:srgbClr val="FF8989"/>
                </a:gs>
              </a:gsLst>
              <a:lin ang="5400000" scaled="1"/>
            </a:gradFill>
            <a:ln w="5715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marL="0" marR="0" lvl="0" indent="0" algn="ctr" defTabSz="713175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2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HGP創英角ｺﾞｼｯｸUB" panose="020B0900000000000000" pitchFamily="50" charset="-128"/>
                  <a:ea typeface="HGP創英角ｺﾞｼｯｸUB" panose="020B0900000000000000" pitchFamily="50" charset="-128"/>
                  <a:cs typeface="+mn-cs"/>
                </a:rPr>
                <a:t>公的年金</a:t>
              </a:r>
            </a:p>
          </p:txBody>
        </p:sp>
        <p:sp>
          <p:nvSpPr>
            <p:cNvPr id="31" name="角丸四角形 30"/>
            <p:cNvSpPr/>
            <p:nvPr/>
          </p:nvSpPr>
          <p:spPr>
            <a:xfrm>
              <a:off x="4620690" y="2565788"/>
              <a:ext cx="1826150" cy="508918"/>
            </a:xfrm>
            <a:prstGeom prst="roundRect">
              <a:avLst/>
            </a:prstGeom>
            <a:gradFill>
              <a:gsLst>
                <a:gs pos="0">
                  <a:srgbClr val="FFB4B4"/>
                </a:gs>
                <a:gs pos="19000">
                  <a:schemeClr val="bg1"/>
                </a:gs>
                <a:gs pos="83000">
                  <a:schemeClr val="bg1"/>
                </a:gs>
                <a:gs pos="100000">
                  <a:srgbClr val="FF8989"/>
                </a:gs>
              </a:gsLst>
              <a:lin ang="5400000" scaled="1"/>
            </a:gradFill>
            <a:ln w="5715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marL="0" marR="0" lvl="0" indent="0" algn="ctr" defTabSz="713175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2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HGP創英角ｺﾞｼｯｸUB" panose="020B0900000000000000" pitchFamily="50" charset="-128"/>
                  <a:ea typeface="HGP創英角ｺﾞｼｯｸUB" panose="020B0900000000000000" pitchFamily="50" charset="-128"/>
                  <a:cs typeface="+mn-cs"/>
                </a:rPr>
                <a:t>労働保険</a:t>
              </a:r>
            </a:p>
          </p:txBody>
        </p:sp>
        <p:sp>
          <p:nvSpPr>
            <p:cNvPr id="33" name="フリーフォーム 32"/>
            <p:cNvSpPr/>
            <p:nvPr/>
          </p:nvSpPr>
          <p:spPr>
            <a:xfrm>
              <a:off x="4306175" y="3721596"/>
              <a:ext cx="314515" cy="1426201"/>
            </a:xfrm>
            <a:custGeom>
              <a:avLst/>
              <a:gdLst>
                <a:gd name="connsiteX0" fmla="*/ 2872202 w 2872202"/>
                <a:gd name="connsiteY0" fmla="*/ 0 h 705720"/>
                <a:gd name="connsiteX1" fmla="*/ 0 w 2872202"/>
                <a:gd name="connsiteY1" fmla="*/ 0 h 705720"/>
                <a:gd name="connsiteX2" fmla="*/ 0 w 2872202"/>
                <a:gd name="connsiteY2" fmla="*/ 705720 h 705720"/>
                <a:gd name="connsiteX3" fmla="*/ 2857026 w 2872202"/>
                <a:gd name="connsiteY3" fmla="*/ 705720 h 7057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872202" h="705720">
                  <a:moveTo>
                    <a:pt x="2872202" y="0"/>
                  </a:moveTo>
                  <a:lnTo>
                    <a:pt x="0" y="0"/>
                  </a:lnTo>
                  <a:lnTo>
                    <a:pt x="0" y="705720"/>
                  </a:lnTo>
                  <a:lnTo>
                    <a:pt x="2857026" y="705720"/>
                  </a:lnTo>
                </a:path>
              </a:pathLst>
            </a:custGeom>
            <a:noFill/>
            <a:ln w="9842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713175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685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50" charset="-128"/>
                <a:cs typeface="+mn-cs"/>
              </a:endParaRPr>
            </a:p>
          </p:txBody>
        </p:sp>
        <p:cxnSp>
          <p:nvCxnSpPr>
            <p:cNvPr id="34" name="直線コネクタ 33"/>
            <p:cNvCxnSpPr/>
            <p:nvPr/>
          </p:nvCxnSpPr>
          <p:spPr>
            <a:xfrm>
              <a:off x="3984846" y="4165533"/>
              <a:ext cx="334776" cy="0"/>
            </a:xfrm>
            <a:prstGeom prst="line">
              <a:avLst/>
            </a:prstGeom>
            <a:ln w="10160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6" name="角丸四角形 35"/>
            <p:cNvSpPr/>
            <p:nvPr/>
          </p:nvSpPr>
          <p:spPr>
            <a:xfrm>
              <a:off x="4620690" y="3456362"/>
              <a:ext cx="1826150" cy="508918"/>
            </a:xfrm>
            <a:prstGeom prst="roundRect">
              <a:avLst/>
            </a:prstGeom>
            <a:gradFill>
              <a:gsLst>
                <a:gs pos="0">
                  <a:srgbClr val="D5E5F4"/>
                </a:gs>
                <a:gs pos="19000">
                  <a:schemeClr val="bg1"/>
                </a:gs>
                <a:gs pos="83000">
                  <a:schemeClr val="bg1"/>
                </a:gs>
                <a:gs pos="100000">
                  <a:schemeClr val="accent1">
                    <a:lumMod val="60000"/>
                    <a:lumOff val="40000"/>
                  </a:schemeClr>
                </a:gs>
              </a:gsLst>
              <a:lin ang="5400000" scaled="1"/>
            </a:gradFill>
            <a:ln w="57150"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marL="0" marR="0" lvl="0" indent="0" algn="ctr" defTabSz="713175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2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HGP創英角ｺﾞｼｯｸUB" panose="020B0900000000000000" pitchFamily="50" charset="-128"/>
                  <a:ea typeface="HGP創英角ｺﾞｼｯｸUB" panose="020B0900000000000000" pitchFamily="50" charset="-128"/>
                  <a:cs typeface="+mn-cs"/>
                </a:rPr>
                <a:t>生命保険</a:t>
              </a:r>
            </a:p>
          </p:txBody>
        </p:sp>
        <p:sp>
          <p:nvSpPr>
            <p:cNvPr id="37" name="角丸四角形 36"/>
            <p:cNvSpPr/>
            <p:nvPr/>
          </p:nvSpPr>
          <p:spPr>
            <a:xfrm>
              <a:off x="4600443" y="4176973"/>
              <a:ext cx="1826150" cy="508918"/>
            </a:xfrm>
            <a:prstGeom prst="roundRect">
              <a:avLst/>
            </a:prstGeom>
            <a:gradFill>
              <a:gsLst>
                <a:gs pos="0">
                  <a:srgbClr val="D5E5F4"/>
                </a:gs>
                <a:gs pos="19000">
                  <a:schemeClr val="bg1"/>
                </a:gs>
                <a:gs pos="83000">
                  <a:schemeClr val="bg1"/>
                </a:gs>
                <a:gs pos="100000">
                  <a:schemeClr val="accent1">
                    <a:lumMod val="60000"/>
                    <a:lumOff val="40000"/>
                  </a:schemeClr>
                </a:gs>
              </a:gsLst>
              <a:lin ang="5400000" scaled="1"/>
            </a:gradFill>
            <a:ln w="57150"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marL="0" marR="0" lvl="0" indent="0" algn="ctr" defTabSz="713175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2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HGP創英角ｺﾞｼｯｸUB" panose="020B0900000000000000" pitchFamily="50" charset="-128"/>
                  <a:ea typeface="HGP創英角ｺﾞｼｯｸUB" panose="020B0900000000000000" pitchFamily="50" charset="-128"/>
                  <a:cs typeface="+mn-cs"/>
                </a:rPr>
                <a:t>損害保険</a:t>
              </a:r>
            </a:p>
          </p:txBody>
        </p:sp>
        <p:sp>
          <p:nvSpPr>
            <p:cNvPr id="38" name="テキスト ボックス 37"/>
            <p:cNvSpPr txBox="1"/>
            <p:nvPr/>
          </p:nvSpPr>
          <p:spPr>
            <a:xfrm>
              <a:off x="7072987" y="513039"/>
              <a:ext cx="1874231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l" defTabSz="713175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HGP創英角ｺﾞｼｯｸUB" panose="020B0900000000000000" pitchFamily="50" charset="-128"/>
                  <a:ea typeface="HGP創英角ｺﾞｼｯｸUB" panose="020B0900000000000000" pitchFamily="50" charset="-128"/>
                  <a:cs typeface="+mn-cs"/>
                </a:rPr>
                <a:t>●</a:t>
              </a:r>
              <a:r>
                <a:rPr kumimoji="1" lang="ja-JP" altLang="en-US" sz="2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HGP創英角ｺﾞｼｯｸUB" panose="020B0900000000000000" pitchFamily="50" charset="-128"/>
                  <a:ea typeface="HGP創英角ｺﾞｼｯｸUB" panose="020B0900000000000000" pitchFamily="50" charset="-128"/>
                  <a:cs typeface="+mn-cs"/>
                </a:rPr>
                <a:t>健康保険など</a:t>
              </a:r>
              <a:endParaRPr kumimoji="1" lang="en-US" altLang="ja-JP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+mn-cs"/>
              </a:endParaRPr>
            </a:p>
          </p:txBody>
        </p:sp>
        <p:sp>
          <p:nvSpPr>
            <p:cNvPr id="39" name="テキスト ボックス 38"/>
            <p:cNvSpPr txBox="1"/>
            <p:nvPr/>
          </p:nvSpPr>
          <p:spPr>
            <a:xfrm>
              <a:off x="6523468" y="1859937"/>
              <a:ext cx="2807179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l" defTabSz="713175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HGP創英角ｺﾞｼｯｸUB" panose="020B0900000000000000" pitchFamily="50" charset="-128"/>
                  <a:ea typeface="HGP創英角ｺﾞｼｯｸUB" panose="020B0900000000000000" pitchFamily="50" charset="-128"/>
                  <a:cs typeface="+mn-cs"/>
                </a:rPr>
                <a:t>●</a:t>
              </a:r>
              <a:r>
                <a:rPr kumimoji="1" lang="ja-JP" altLang="en-US" sz="2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HGP創英角ｺﾞｼｯｸUB" panose="020B0900000000000000" pitchFamily="50" charset="-128"/>
                  <a:ea typeface="HGP創英角ｺﾞｼｯｸUB" panose="020B0900000000000000" pitchFamily="50" charset="-128"/>
                  <a:cs typeface="+mn-cs"/>
                </a:rPr>
                <a:t>障害年金、遺族年金、</a:t>
              </a:r>
              <a:endParaRPr kumimoji="1" lang="en-US" altLang="ja-JP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+mn-cs"/>
              </a:endParaRPr>
            </a:p>
            <a:p>
              <a:pPr marL="0" marR="0" lvl="0" indent="0" algn="l" defTabSz="713175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2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HGP創英角ｺﾞｼｯｸUB" panose="020B0900000000000000" pitchFamily="50" charset="-128"/>
                  <a:ea typeface="HGP創英角ｺﾞｼｯｸUB" panose="020B0900000000000000" pitchFamily="50" charset="-128"/>
                  <a:cs typeface="+mn-cs"/>
                </a:rPr>
                <a:t>　 老齢年金など</a:t>
              </a:r>
            </a:p>
          </p:txBody>
        </p:sp>
        <p:sp>
          <p:nvSpPr>
            <p:cNvPr id="40" name="テキスト ボックス 39"/>
            <p:cNvSpPr txBox="1"/>
            <p:nvPr/>
          </p:nvSpPr>
          <p:spPr>
            <a:xfrm>
              <a:off x="6539199" y="2627439"/>
              <a:ext cx="3070071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l" defTabSz="713175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HGP創英角ｺﾞｼｯｸUB" panose="020B0900000000000000" pitchFamily="50" charset="-128"/>
                  <a:ea typeface="HGP創英角ｺﾞｼｯｸUB" panose="020B0900000000000000" pitchFamily="50" charset="-128"/>
                  <a:cs typeface="+mn-cs"/>
                </a:rPr>
                <a:t>●</a:t>
              </a:r>
              <a:r>
                <a:rPr kumimoji="1" lang="ja-JP" altLang="en-US" sz="2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HGP創英角ｺﾞｼｯｸUB" panose="020B0900000000000000" pitchFamily="50" charset="-128"/>
                  <a:ea typeface="HGP創英角ｺﾞｼｯｸUB" panose="020B0900000000000000" pitchFamily="50" charset="-128"/>
                  <a:cs typeface="+mn-cs"/>
                </a:rPr>
                <a:t>雇用保険、労災保険など</a:t>
              </a:r>
              <a:endParaRPr kumimoji="1" lang="en-US" altLang="ja-JP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+mn-cs"/>
              </a:endParaRPr>
            </a:p>
          </p:txBody>
        </p:sp>
        <p:sp>
          <p:nvSpPr>
            <p:cNvPr id="42" name="テキスト ボックス 41"/>
            <p:cNvSpPr txBox="1"/>
            <p:nvPr/>
          </p:nvSpPr>
          <p:spPr>
            <a:xfrm>
              <a:off x="6539199" y="3531305"/>
              <a:ext cx="2039341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l" defTabSz="713175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5B9BD5">
                      <a:lumMod val="75000"/>
                    </a:srgbClr>
                  </a:solidFill>
                  <a:effectLst/>
                  <a:uLnTx/>
                  <a:uFillTx/>
                  <a:latin typeface="HGP創英角ｺﾞｼｯｸUB" panose="020B0900000000000000" pitchFamily="50" charset="-128"/>
                  <a:ea typeface="HGP創英角ｺﾞｼｯｸUB" panose="020B0900000000000000" pitchFamily="50" charset="-128"/>
                  <a:cs typeface="+mn-cs"/>
                </a:rPr>
                <a:t>●</a:t>
              </a:r>
              <a:r>
                <a:rPr kumimoji="1" lang="ja-JP" altLang="en-US" sz="2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HGP創英角ｺﾞｼｯｸUB" panose="020B0900000000000000" pitchFamily="50" charset="-128"/>
                  <a:ea typeface="HGP創英角ｺﾞｼｯｸUB" panose="020B0900000000000000" pitchFamily="50" charset="-128"/>
                  <a:cs typeface="+mn-cs"/>
                </a:rPr>
                <a:t>人を対象とする</a:t>
              </a:r>
            </a:p>
          </p:txBody>
        </p:sp>
        <p:sp>
          <p:nvSpPr>
            <p:cNvPr id="43" name="テキスト ボックス 42"/>
            <p:cNvSpPr txBox="1"/>
            <p:nvPr/>
          </p:nvSpPr>
          <p:spPr>
            <a:xfrm>
              <a:off x="6527781" y="4252641"/>
              <a:ext cx="242406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l" defTabSz="713175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5B9BD5">
                      <a:lumMod val="75000"/>
                    </a:srgbClr>
                  </a:solidFill>
                  <a:effectLst/>
                  <a:uLnTx/>
                  <a:uFillTx/>
                  <a:latin typeface="HGP創英角ｺﾞｼｯｸUB" panose="020B0900000000000000" pitchFamily="50" charset="-128"/>
                  <a:ea typeface="HGP創英角ｺﾞｼｯｸUB" panose="020B0900000000000000" pitchFamily="50" charset="-128"/>
                  <a:cs typeface="+mn-cs"/>
                </a:rPr>
                <a:t>●</a:t>
              </a:r>
              <a:r>
                <a:rPr kumimoji="1" lang="ja-JP" altLang="en-US" sz="2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HGP創英角ｺﾞｼｯｸUB" panose="020B0900000000000000" pitchFamily="50" charset="-128"/>
                  <a:ea typeface="HGP創英角ｺﾞｼｯｸUB" panose="020B0900000000000000" pitchFamily="50" charset="-128"/>
                  <a:cs typeface="+mn-cs"/>
                </a:rPr>
                <a:t>人・物を対象とする</a:t>
              </a:r>
            </a:p>
          </p:txBody>
        </p:sp>
        <p:cxnSp>
          <p:nvCxnSpPr>
            <p:cNvPr id="32" name="直線コネクタ 31"/>
            <p:cNvCxnSpPr/>
            <p:nvPr/>
          </p:nvCxnSpPr>
          <p:spPr>
            <a:xfrm>
              <a:off x="4332219" y="1424129"/>
              <a:ext cx="268224" cy="0"/>
            </a:xfrm>
            <a:prstGeom prst="line">
              <a:avLst/>
            </a:prstGeom>
            <a:ln w="10160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5" name="角丸四角形 34"/>
            <p:cNvSpPr/>
            <p:nvPr/>
          </p:nvSpPr>
          <p:spPr>
            <a:xfrm>
              <a:off x="4613762" y="1183680"/>
              <a:ext cx="1826150" cy="508918"/>
            </a:xfrm>
            <a:prstGeom prst="roundRect">
              <a:avLst/>
            </a:prstGeom>
            <a:gradFill>
              <a:gsLst>
                <a:gs pos="0">
                  <a:srgbClr val="FFB4B4"/>
                </a:gs>
                <a:gs pos="19000">
                  <a:schemeClr val="bg1"/>
                </a:gs>
                <a:gs pos="83000">
                  <a:schemeClr val="bg1"/>
                </a:gs>
                <a:gs pos="100000">
                  <a:srgbClr val="FF8989"/>
                </a:gs>
              </a:gsLst>
              <a:lin ang="5400000" scaled="1"/>
            </a:gradFill>
            <a:ln w="5715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marL="0" marR="0" lvl="0" indent="0" algn="ctr" defTabSz="713175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2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HGP創英角ｺﾞｼｯｸUB" panose="020B0900000000000000" pitchFamily="50" charset="-128"/>
                  <a:ea typeface="HGP創英角ｺﾞｼｯｸUB" panose="020B0900000000000000" pitchFamily="50" charset="-128"/>
                  <a:cs typeface="+mn-cs"/>
                </a:rPr>
                <a:t>介護保険</a:t>
              </a:r>
            </a:p>
          </p:txBody>
        </p:sp>
        <p:cxnSp>
          <p:nvCxnSpPr>
            <p:cNvPr id="44" name="直線コネクタ 43"/>
            <p:cNvCxnSpPr/>
            <p:nvPr/>
          </p:nvCxnSpPr>
          <p:spPr>
            <a:xfrm>
              <a:off x="4352466" y="4432574"/>
              <a:ext cx="268224" cy="0"/>
            </a:xfrm>
            <a:prstGeom prst="line">
              <a:avLst/>
            </a:prstGeom>
            <a:ln w="10160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6" name="角丸四角形 45"/>
            <p:cNvSpPr/>
            <p:nvPr/>
          </p:nvSpPr>
          <p:spPr>
            <a:xfrm>
              <a:off x="4620690" y="4895218"/>
              <a:ext cx="2134505" cy="508918"/>
            </a:xfrm>
            <a:prstGeom prst="roundRect">
              <a:avLst/>
            </a:prstGeom>
            <a:gradFill>
              <a:gsLst>
                <a:gs pos="0">
                  <a:srgbClr val="D5E5F4"/>
                </a:gs>
                <a:gs pos="19000">
                  <a:schemeClr val="bg1"/>
                </a:gs>
                <a:gs pos="83000">
                  <a:schemeClr val="bg1"/>
                </a:gs>
                <a:gs pos="100000">
                  <a:schemeClr val="accent1">
                    <a:lumMod val="60000"/>
                    <a:lumOff val="40000"/>
                  </a:schemeClr>
                </a:gs>
              </a:gsLst>
              <a:lin ang="5400000" scaled="1"/>
            </a:gradFill>
            <a:ln w="57150"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marL="0" marR="0" lvl="0" indent="0" algn="ctr" defTabSz="713175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2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HGP創英角ｺﾞｼｯｸUB" panose="020B0900000000000000" pitchFamily="50" charset="-128"/>
                  <a:ea typeface="HGP創英角ｺﾞｼｯｸUB" panose="020B0900000000000000" pitchFamily="50" charset="-128"/>
                  <a:cs typeface="+mn-cs"/>
                </a:rPr>
                <a:t>医療保険</a:t>
              </a:r>
              <a:r>
                <a:rPr kumimoji="1" lang="ja-JP" altLang="en-US" sz="2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HGP創英角ｺﾞｼｯｸUB" panose="020B0900000000000000" pitchFamily="50" charset="-128"/>
                  <a:ea typeface="HGP創英角ｺﾞｼｯｸUB" panose="020B0900000000000000" pitchFamily="50" charset="-128"/>
                  <a:cs typeface="+mn-cs"/>
                </a:rPr>
                <a:t>など</a:t>
              </a:r>
            </a:p>
          </p:txBody>
        </p:sp>
        <p:sp>
          <p:nvSpPr>
            <p:cNvPr id="47" name="テキスト ボックス 46"/>
            <p:cNvSpPr txBox="1"/>
            <p:nvPr/>
          </p:nvSpPr>
          <p:spPr>
            <a:xfrm>
              <a:off x="6815704" y="4973977"/>
              <a:ext cx="2039341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l" defTabSz="713175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5B9BD5">
                      <a:lumMod val="75000"/>
                    </a:srgbClr>
                  </a:solidFill>
                  <a:effectLst/>
                  <a:uLnTx/>
                  <a:uFillTx/>
                  <a:latin typeface="HGP創英角ｺﾞｼｯｸUB" panose="020B0900000000000000" pitchFamily="50" charset="-128"/>
                  <a:ea typeface="HGP創英角ｺﾞｼｯｸUB" panose="020B0900000000000000" pitchFamily="50" charset="-128"/>
                  <a:cs typeface="+mn-cs"/>
                </a:rPr>
                <a:t>●</a:t>
              </a:r>
              <a:r>
                <a:rPr kumimoji="1" lang="ja-JP" altLang="en-US" sz="2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HGP創英角ｺﾞｼｯｸUB" panose="020B0900000000000000" pitchFamily="50" charset="-128"/>
                  <a:ea typeface="HGP創英角ｺﾞｼｯｸUB" panose="020B0900000000000000" pitchFamily="50" charset="-128"/>
                  <a:cs typeface="+mn-cs"/>
                </a:rPr>
                <a:t>人を対象とする</a:t>
              </a:r>
            </a:p>
          </p:txBody>
        </p:sp>
        <p:sp>
          <p:nvSpPr>
            <p:cNvPr id="21" name="角丸四角形 20"/>
            <p:cNvSpPr/>
            <p:nvPr/>
          </p:nvSpPr>
          <p:spPr>
            <a:xfrm>
              <a:off x="2105563" y="1455098"/>
              <a:ext cx="1983767" cy="936104"/>
            </a:xfrm>
            <a:prstGeom prst="roundRect">
              <a:avLst/>
            </a:prstGeom>
            <a:gradFill>
              <a:gsLst>
                <a:gs pos="0">
                  <a:srgbClr val="FFB4B4"/>
                </a:gs>
                <a:gs pos="19000">
                  <a:schemeClr val="bg1"/>
                </a:gs>
                <a:gs pos="83000">
                  <a:schemeClr val="bg1"/>
                </a:gs>
                <a:gs pos="100000">
                  <a:srgbClr val="FF8989"/>
                </a:gs>
              </a:gsLst>
              <a:lin ang="5400000" scaled="1"/>
            </a:gradFill>
            <a:ln w="5715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marL="0" marR="0" lvl="0" indent="0" algn="ctr" defTabSz="713175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3600" b="0" i="0" u="none" strike="noStrike" kern="1200" cap="none" spc="0" normalizeH="0" baseline="0" noProof="0" dirty="0">
                  <a:ln>
                    <a:noFill/>
                  </a:ln>
                  <a:solidFill>
                    <a:srgbClr val="70AD47">
                      <a:lumMod val="50000"/>
                    </a:srgbClr>
                  </a:solidFill>
                  <a:effectLst/>
                  <a:uLnTx/>
                  <a:uFillTx/>
                  <a:latin typeface="HGP創英角ｺﾞｼｯｸUB" panose="020B0900000000000000" pitchFamily="50" charset="-128"/>
                  <a:ea typeface="HGP創英角ｺﾞｼｯｸUB" panose="020B0900000000000000" pitchFamily="50" charset="-128"/>
                  <a:cs typeface="+mn-cs"/>
                </a:rPr>
                <a:t>社会保険</a:t>
              </a:r>
            </a:p>
          </p:txBody>
        </p:sp>
        <p:sp>
          <p:nvSpPr>
            <p:cNvPr id="2" name="角丸四角形 1"/>
            <p:cNvSpPr/>
            <p:nvPr/>
          </p:nvSpPr>
          <p:spPr>
            <a:xfrm>
              <a:off x="275345" y="2641476"/>
              <a:ext cx="1080357" cy="720080"/>
            </a:xfrm>
            <a:prstGeom prst="roundRect">
              <a:avLst/>
            </a:prstGeom>
            <a:gradFill>
              <a:gsLst>
                <a:gs pos="0">
                  <a:schemeClr val="bg1">
                    <a:lumMod val="75000"/>
                  </a:schemeClr>
                </a:gs>
                <a:gs pos="19000">
                  <a:schemeClr val="bg1"/>
                </a:gs>
                <a:gs pos="83000">
                  <a:schemeClr val="bg1"/>
                </a:gs>
                <a:gs pos="100000">
                  <a:schemeClr val="bg1">
                    <a:lumMod val="75000"/>
                  </a:schemeClr>
                </a:gs>
              </a:gsLst>
              <a:lin ang="5400000" scaled="1"/>
            </a:gradFill>
            <a:ln w="57150"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0" rtlCol="0" anchor="ctr"/>
            <a:lstStyle/>
            <a:p>
              <a:pPr marL="0" marR="0" lvl="0" indent="0" algn="ctr" defTabSz="713175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3600" b="0" i="0" u="none" strike="noStrike" kern="1200" cap="none" spc="0" normalizeH="0" baseline="0" noProof="0" dirty="0">
                  <a:ln>
                    <a:noFill/>
                  </a:ln>
                  <a:solidFill>
                    <a:srgbClr val="70AD47">
                      <a:lumMod val="50000"/>
                    </a:srgbClr>
                  </a:solidFill>
                  <a:effectLst/>
                  <a:uLnTx/>
                  <a:uFillTx/>
                  <a:latin typeface="HGP創英角ｺﾞｼｯｸUB" panose="020B0900000000000000" pitchFamily="50" charset="-128"/>
                  <a:ea typeface="HGP創英角ｺﾞｼｯｸUB" panose="020B0900000000000000" pitchFamily="50" charset="-128"/>
                  <a:cs typeface="+mn-cs"/>
                </a:rPr>
                <a:t>保険</a:t>
              </a:r>
            </a:p>
          </p:txBody>
        </p:sp>
        <p:sp>
          <p:nvSpPr>
            <p:cNvPr id="22" name="角丸四角形 21"/>
            <p:cNvSpPr/>
            <p:nvPr/>
          </p:nvSpPr>
          <p:spPr>
            <a:xfrm>
              <a:off x="2105563" y="3683378"/>
              <a:ext cx="1983767" cy="936104"/>
            </a:xfrm>
            <a:prstGeom prst="roundRect">
              <a:avLst/>
            </a:prstGeom>
            <a:gradFill>
              <a:gsLst>
                <a:gs pos="0">
                  <a:srgbClr val="D5E5F4"/>
                </a:gs>
                <a:gs pos="19000">
                  <a:schemeClr val="bg1"/>
                </a:gs>
                <a:gs pos="83000">
                  <a:schemeClr val="bg1"/>
                </a:gs>
                <a:gs pos="100000">
                  <a:schemeClr val="accent1">
                    <a:lumMod val="60000"/>
                    <a:lumOff val="40000"/>
                  </a:schemeClr>
                </a:gs>
              </a:gsLst>
              <a:lin ang="5400000" scaled="1"/>
            </a:gradFill>
            <a:ln w="57150"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marL="0" marR="0" lvl="0" indent="0" algn="ctr" defTabSz="713175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3600" b="0" i="0" u="none" strike="noStrike" kern="1200" cap="none" spc="0" normalizeH="0" baseline="0" noProof="0" dirty="0">
                  <a:ln>
                    <a:noFill/>
                  </a:ln>
                  <a:solidFill>
                    <a:srgbClr val="70AD47">
                      <a:lumMod val="50000"/>
                    </a:srgbClr>
                  </a:solidFill>
                  <a:effectLst/>
                  <a:uLnTx/>
                  <a:uFillTx/>
                  <a:latin typeface="HGP創英角ｺﾞｼｯｸUB" panose="020B0900000000000000" pitchFamily="50" charset="-128"/>
                  <a:ea typeface="HGP創英角ｺﾞｼｯｸUB" panose="020B0900000000000000" pitchFamily="50" charset="-128"/>
                  <a:cs typeface="+mn-cs"/>
                </a:rPr>
                <a:t>民間保険</a:t>
              </a:r>
            </a:p>
          </p:txBody>
        </p:sp>
      </p:grpSp>
      <p:grpSp>
        <p:nvGrpSpPr>
          <p:cNvPr id="45" name="グループ化 44"/>
          <p:cNvGrpSpPr/>
          <p:nvPr/>
        </p:nvGrpSpPr>
        <p:grpSpPr>
          <a:xfrm>
            <a:off x="1195514" y="119586"/>
            <a:ext cx="2286642" cy="1009724"/>
            <a:chOff x="687512" y="119584"/>
            <a:chExt cx="2286642" cy="1009724"/>
          </a:xfrm>
        </p:grpSpPr>
        <p:sp>
          <p:nvSpPr>
            <p:cNvPr id="48" name="円/楕円 47"/>
            <p:cNvSpPr/>
            <p:nvPr/>
          </p:nvSpPr>
          <p:spPr>
            <a:xfrm>
              <a:off x="1299580" y="119584"/>
              <a:ext cx="792088" cy="792088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685"/>
            </a:p>
          </p:txBody>
        </p:sp>
        <p:sp>
          <p:nvSpPr>
            <p:cNvPr id="49" name="円/楕円 48"/>
            <p:cNvSpPr/>
            <p:nvPr/>
          </p:nvSpPr>
          <p:spPr>
            <a:xfrm>
              <a:off x="687512" y="121196"/>
              <a:ext cx="1008112" cy="1008112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685"/>
            </a:p>
          </p:txBody>
        </p:sp>
        <p:sp>
          <p:nvSpPr>
            <p:cNvPr id="50" name="テキスト ボックス 49"/>
            <p:cNvSpPr txBox="1"/>
            <p:nvPr/>
          </p:nvSpPr>
          <p:spPr>
            <a:xfrm>
              <a:off x="1353197" y="341211"/>
              <a:ext cx="1620957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2800" dirty="0">
                  <a:solidFill>
                    <a:schemeClr val="accent1">
                      <a:lumMod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民間保険</a:t>
              </a:r>
            </a:p>
          </p:txBody>
        </p:sp>
        <p:sp>
          <p:nvSpPr>
            <p:cNvPr id="51" name="テキスト ボックス 50"/>
            <p:cNvSpPr txBox="1"/>
            <p:nvPr/>
          </p:nvSpPr>
          <p:spPr>
            <a:xfrm>
              <a:off x="831528" y="302086"/>
              <a:ext cx="646331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3600" dirty="0">
                  <a:solidFill>
                    <a:schemeClr val="accent1">
                      <a:lumMod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Ⅲ</a:t>
              </a:r>
              <a:endParaRPr lang="ja-JP" altLang="en-US" sz="3600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1358689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1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1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グループ化 8"/>
          <p:cNvGrpSpPr/>
          <p:nvPr/>
        </p:nvGrpSpPr>
        <p:grpSpPr>
          <a:xfrm>
            <a:off x="1195514" y="119586"/>
            <a:ext cx="2286642" cy="1009724"/>
            <a:chOff x="687512" y="119584"/>
            <a:chExt cx="2286642" cy="1009724"/>
          </a:xfrm>
        </p:grpSpPr>
        <p:sp>
          <p:nvSpPr>
            <p:cNvPr id="11" name="円/楕円 10"/>
            <p:cNvSpPr/>
            <p:nvPr/>
          </p:nvSpPr>
          <p:spPr>
            <a:xfrm>
              <a:off x="1299580" y="119584"/>
              <a:ext cx="792088" cy="792088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685"/>
            </a:p>
          </p:txBody>
        </p:sp>
        <p:sp>
          <p:nvSpPr>
            <p:cNvPr id="14" name="円/楕円 13"/>
            <p:cNvSpPr/>
            <p:nvPr/>
          </p:nvSpPr>
          <p:spPr>
            <a:xfrm>
              <a:off x="687512" y="121196"/>
              <a:ext cx="1008112" cy="1008112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685"/>
            </a:p>
          </p:txBody>
        </p:sp>
        <p:sp>
          <p:nvSpPr>
            <p:cNvPr id="15" name="テキスト ボックス 14"/>
            <p:cNvSpPr txBox="1"/>
            <p:nvPr/>
          </p:nvSpPr>
          <p:spPr>
            <a:xfrm>
              <a:off x="1353197" y="341211"/>
              <a:ext cx="1620957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2800" dirty="0">
                  <a:solidFill>
                    <a:schemeClr val="accent1">
                      <a:lumMod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民間保険</a:t>
              </a:r>
            </a:p>
          </p:txBody>
        </p:sp>
        <p:sp>
          <p:nvSpPr>
            <p:cNvPr id="16" name="テキスト ボックス 15"/>
            <p:cNvSpPr txBox="1"/>
            <p:nvPr/>
          </p:nvSpPr>
          <p:spPr>
            <a:xfrm>
              <a:off x="831528" y="302086"/>
              <a:ext cx="646331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3600" dirty="0">
                  <a:solidFill>
                    <a:schemeClr val="accent1">
                      <a:lumMod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Ⅲ</a:t>
              </a:r>
              <a:endParaRPr lang="ja-JP" altLang="en-US" sz="3600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sp>
        <p:nvSpPr>
          <p:cNvPr id="19" name="正方形/長方形 18"/>
          <p:cNvSpPr/>
          <p:nvPr/>
        </p:nvSpPr>
        <p:spPr>
          <a:xfrm>
            <a:off x="471489" y="977334"/>
            <a:ext cx="10844533" cy="42601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6500"/>
              </a:lnSpc>
            </a:pPr>
            <a:r>
              <a:rPr lang="ja-JP" altLang="en-US" sz="4000" dirty="0">
                <a:solidFill>
                  <a:srgbClr val="C0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●</a:t>
            </a:r>
            <a:r>
              <a:rPr lang="ja-JP" altLang="ja-JP" sz="40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リスクに備えるためには、リスク</a:t>
            </a:r>
            <a:r>
              <a:rPr lang="ja-JP" altLang="en-US" sz="40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が発生　</a:t>
            </a:r>
            <a:endParaRPr lang="en-US" altLang="ja-JP" sz="40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  <a:cs typeface="Times New Roman" panose="02020603050405020304" pitchFamily="18" charset="0"/>
            </a:endParaRPr>
          </a:p>
          <a:p>
            <a:pPr>
              <a:lnSpc>
                <a:spcPts val="6500"/>
              </a:lnSpc>
            </a:pPr>
            <a:r>
              <a:rPr lang="ja-JP" altLang="en-US" sz="40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　した場合にかかる</a:t>
            </a:r>
            <a:r>
              <a:rPr lang="ja-JP" altLang="ja-JP" sz="40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支出や減</a:t>
            </a:r>
            <a:r>
              <a:rPr lang="ja-JP" altLang="en-US" sz="40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った</a:t>
            </a:r>
            <a:r>
              <a:rPr lang="ja-JP" altLang="ja-JP" sz="40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収入などの</a:t>
            </a:r>
            <a:endParaRPr lang="en-US" altLang="ja-JP" sz="40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  <a:cs typeface="Times New Roman" panose="02020603050405020304" pitchFamily="18" charset="0"/>
            </a:endParaRPr>
          </a:p>
          <a:p>
            <a:pPr>
              <a:lnSpc>
                <a:spcPts val="6500"/>
              </a:lnSpc>
            </a:pPr>
            <a:r>
              <a:rPr lang="ja-JP" altLang="en-US" sz="40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　経済的損失を</a:t>
            </a:r>
            <a:r>
              <a:rPr lang="ja-JP" altLang="en-US" sz="4000" u="sng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　　　　　</a:t>
            </a:r>
            <a:r>
              <a:rPr lang="ja-JP" altLang="en-US" sz="40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でまかなうのか、</a:t>
            </a:r>
            <a:endParaRPr lang="en-US" altLang="ja-JP" sz="40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  <a:cs typeface="Times New Roman" panose="02020603050405020304" pitchFamily="18" charset="0"/>
            </a:endParaRPr>
          </a:p>
          <a:p>
            <a:pPr>
              <a:lnSpc>
                <a:spcPts val="6500"/>
              </a:lnSpc>
            </a:pPr>
            <a:r>
              <a:rPr lang="ja-JP" altLang="en-US" sz="40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　</a:t>
            </a:r>
            <a:r>
              <a:rPr lang="ja-JP" altLang="en-US" sz="4000" u="sng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　　　　　</a:t>
            </a:r>
            <a:r>
              <a:rPr lang="ja-JP" altLang="en-US" sz="40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を活用するのかを</a:t>
            </a:r>
            <a:endParaRPr lang="en-US" altLang="ja-JP" sz="40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  <a:cs typeface="Times New Roman" panose="02020603050405020304" pitchFamily="18" charset="0"/>
            </a:endParaRPr>
          </a:p>
          <a:p>
            <a:pPr>
              <a:lnSpc>
                <a:spcPts val="6500"/>
              </a:lnSpc>
            </a:pPr>
            <a:r>
              <a:rPr lang="ja-JP" altLang="en-US" sz="40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　　　　　　　考えておかなければならない。</a:t>
            </a:r>
            <a:endParaRPr lang="ja-JP" altLang="en-US" sz="40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E8E41C85-7559-4F25-BB68-C498917C2DE3}"/>
              </a:ext>
            </a:extLst>
          </p:cNvPr>
          <p:cNvSpPr txBox="1"/>
          <p:nvPr/>
        </p:nvSpPr>
        <p:spPr>
          <a:xfrm>
            <a:off x="3999882" y="2576203"/>
            <a:ext cx="141577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4800" dirty="0">
                <a:solidFill>
                  <a:srgbClr val="FF0000"/>
                </a:solidFill>
                <a:latin typeface="HGP創英角ｺﾞｼｯｸUB" panose="020B0A00000000000000" pitchFamily="50" charset="-128"/>
                <a:ea typeface="HGP創英角ｺﾞｼｯｸUB" panose="020B0A00000000000000" pitchFamily="50" charset="-128"/>
                <a:cs typeface="Times New Roman" panose="02020603050405020304" pitchFamily="18" charset="0"/>
              </a:rPr>
              <a:t>貯蓄</a:t>
            </a:r>
            <a:endParaRPr lang="ja-JP" altLang="en-US" sz="8800" dirty="0">
              <a:solidFill>
                <a:srgbClr val="FF0000"/>
              </a:solidFill>
              <a:latin typeface="HGP創英角ｺﾞｼｯｸUB" panose="020B0A00000000000000" pitchFamily="50" charset="-128"/>
              <a:ea typeface="HGP創英角ｺﾞｼｯｸUB" panose="020B0A00000000000000" pitchFamily="50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E8E41C85-7559-4F25-BB68-C498917C2DE3}"/>
              </a:ext>
            </a:extLst>
          </p:cNvPr>
          <p:cNvSpPr txBox="1"/>
          <p:nvPr/>
        </p:nvSpPr>
        <p:spPr>
          <a:xfrm>
            <a:off x="991683" y="3407199"/>
            <a:ext cx="141577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4800" dirty="0">
                <a:solidFill>
                  <a:srgbClr val="FF0000"/>
                </a:solidFill>
                <a:latin typeface="HGP創英角ｺﾞｼｯｸUB" panose="020B0A00000000000000" pitchFamily="50" charset="-128"/>
                <a:ea typeface="HGP創英角ｺﾞｼｯｸUB" panose="020B0A00000000000000" pitchFamily="50" charset="-128"/>
                <a:cs typeface="Times New Roman" panose="02020603050405020304" pitchFamily="18" charset="0"/>
              </a:rPr>
              <a:t>保険</a:t>
            </a:r>
            <a:endParaRPr lang="ja-JP" altLang="en-US" sz="8800" dirty="0">
              <a:solidFill>
                <a:srgbClr val="FF0000"/>
              </a:solidFill>
              <a:latin typeface="HGP創英角ｺﾞｼｯｸUB" panose="020B0A00000000000000" pitchFamily="50" charset="-128"/>
              <a:ea typeface="HGP創英角ｺﾞｼｯｸUB" panose="020B0A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192341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8" grpId="0"/>
      <p:bldP spid="10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グループ化 8"/>
          <p:cNvGrpSpPr/>
          <p:nvPr/>
        </p:nvGrpSpPr>
        <p:grpSpPr>
          <a:xfrm>
            <a:off x="1195514" y="119586"/>
            <a:ext cx="2286642" cy="1009724"/>
            <a:chOff x="687512" y="119584"/>
            <a:chExt cx="2286642" cy="1009724"/>
          </a:xfrm>
        </p:grpSpPr>
        <p:sp>
          <p:nvSpPr>
            <p:cNvPr id="11" name="円/楕円 10"/>
            <p:cNvSpPr/>
            <p:nvPr/>
          </p:nvSpPr>
          <p:spPr>
            <a:xfrm>
              <a:off x="1299580" y="119584"/>
              <a:ext cx="792088" cy="792088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685"/>
            </a:p>
          </p:txBody>
        </p:sp>
        <p:sp>
          <p:nvSpPr>
            <p:cNvPr id="14" name="円/楕円 13"/>
            <p:cNvSpPr/>
            <p:nvPr/>
          </p:nvSpPr>
          <p:spPr>
            <a:xfrm>
              <a:off x="687512" y="121196"/>
              <a:ext cx="1008112" cy="1008112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685"/>
            </a:p>
          </p:txBody>
        </p:sp>
        <p:sp>
          <p:nvSpPr>
            <p:cNvPr id="15" name="テキスト ボックス 14"/>
            <p:cNvSpPr txBox="1"/>
            <p:nvPr/>
          </p:nvSpPr>
          <p:spPr>
            <a:xfrm>
              <a:off x="1353197" y="341211"/>
              <a:ext cx="1620957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2800" dirty="0">
                  <a:solidFill>
                    <a:schemeClr val="accent1">
                      <a:lumMod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民間保険</a:t>
              </a:r>
            </a:p>
          </p:txBody>
        </p:sp>
        <p:sp>
          <p:nvSpPr>
            <p:cNvPr id="16" name="テキスト ボックス 15"/>
            <p:cNvSpPr txBox="1"/>
            <p:nvPr/>
          </p:nvSpPr>
          <p:spPr>
            <a:xfrm>
              <a:off x="831528" y="302086"/>
              <a:ext cx="646331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3600" dirty="0">
                  <a:solidFill>
                    <a:schemeClr val="accent1">
                      <a:lumMod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Ⅲ</a:t>
              </a:r>
              <a:endParaRPr lang="ja-JP" altLang="en-US" sz="3600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grpSp>
        <p:nvGrpSpPr>
          <p:cNvPr id="6" name="グループ化 5"/>
          <p:cNvGrpSpPr/>
          <p:nvPr/>
        </p:nvGrpSpPr>
        <p:grpSpPr>
          <a:xfrm>
            <a:off x="212360" y="1680372"/>
            <a:ext cx="9774219" cy="3849356"/>
            <a:chOff x="139262" y="1435209"/>
            <a:chExt cx="9406144" cy="3704399"/>
          </a:xfrm>
        </p:grpSpPr>
        <p:pic>
          <p:nvPicPr>
            <p:cNvPr id="12" name="図 11">
              <a:extLst>
                <a:ext uri="{FF2B5EF4-FFF2-40B4-BE49-F238E27FC236}">
                  <a16:creationId xmlns:a16="http://schemas.microsoft.com/office/drawing/2014/main" id="{706175CF-1A97-481A-99CE-886CE8727FF1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471"/>
            <a:stretch/>
          </p:blipFill>
          <p:spPr>
            <a:xfrm>
              <a:off x="399480" y="1435209"/>
              <a:ext cx="9145926" cy="3586478"/>
            </a:xfrm>
            <a:prstGeom prst="rect">
              <a:avLst/>
            </a:prstGeom>
          </p:spPr>
        </p:pic>
        <p:sp>
          <p:nvSpPr>
            <p:cNvPr id="3" name="テキスト ボックス 2"/>
            <p:cNvSpPr txBox="1"/>
            <p:nvPr/>
          </p:nvSpPr>
          <p:spPr>
            <a:xfrm>
              <a:off x="139262" y="2702747"/>
              <a:ext cx="710848" cy="977416"/>
            </a:xfrm>
            <a:prstGeom prst="rect">
              <a:avLst/>
            </a:prstGeom>
            <a:solidFill>
              <a:schemeClr val="bg1"/>
            </a:solidFill>
          </p:spPr>
          <p:txBody>
            <a:bodyPr vert="eaVert" wrap="none" rtlCol="0">
              <a:spAutoFit/>
            </a:bodyPr>
            <a:lstStyle/>
            <a:p>
              <a:r>
                <a:rPr lang="ja-JP" altLang="en-US" sz="3600" dirty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金額</a:t>
              </a:r>
            </a:p>
          </p:txBody>
        </p:sp>
        <p:sp>
          <p:nvSpPr>
            <p:cNvPr id="13" name="テキスト ボックス 12"/>
            <p:cNvSpPr txBox="1"/>
            <p:nvPr/>
          </p:nvSpPr>
          <p:spPr>
            <a:xfrm>
              <a:off x="4873782" y="2699443"/>
              <a:ext cx="710848" cy="977416"/>
            </a:xfrm>
            <a:prstGeom prst="rect">
              <a:avLst/>
            </a:prstGeom>
            <a:solidFill>
              <a:schemeClr val="bg1"/>
            </a:solidFill>
          </p:spPr>
          <p:txBody>
            <a:bodyPr vert="eaVert" wrap="none" rtlCol="0">
              <a:spAutoFit/>
            </a:bodyPr>
            <a:lstStyle/>
            <a:p>
              <a:r>
                <a:rPr lang="ja-JP" altLang="en-US" sz="3600" dirty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金額</a:t>
              </a:r>
            </a:p>
          </p:txBody>
        </p:sp>
        <p:sp>
          <p:nvSpPr>
            <p:cNvPr id="4" name="テキスト ボックス 3"/>
            <p:cNvSpPr txBox="1"/>
            <p:nvPr/>
          </p:nvSpPr>
          <p:spPr>
            <a:xfrm>
              <a:off x="1972436" y="4510486"/>
              <a:ext cx="1954830" cy="621992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ja-JP" altLang="en-US" sz="3600" dirty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貯蓄期間</a:t>
              </a:r>
            </a:p>
          </p:txBody>
        </p:sp>
        <p:sp>
          <p:nvSpPr>
            <p:cNvPr id="17" name="テキスト ボックス 16"/>
            <p:cNvSpPr txBox="1"/>
            <p:nvPr/>
          </p:nvSpPr>
          <p:spPr>
            <a:xfrm>
              <a:off x="6738905" y="4517616"/>
              <a:ext cx="1954830" cy="621992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ja-JP" altLang="en-US" sz="3600" dirty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保険期間</a:t>
              </a:r>
            </a:p>
          </p:txBody>
        </p:sp>
        <p:sp>
          <p:nvSpPr>
            <p:cNvPr id="5" name="テキスト ボックス 4"/>
            <p:cNvSpPr txBox="1"/>
            <p:nvPr/>
          </p:nvSpPr>
          <p:spPr>
            <a:xfrm>
              <a:off x="2653552" y="3380332"/>
              <a:ext cx="1214364" cy="621992"/>
            </a:xfrm>
            <a:prstGeom prst="rect">
              <a:avLst/>
            </a:prstGeom>
            <a:solidFill>
              <a:srgbClr val="B9E0F3"/>
            </a:solidFill>
            <a:ln w="38100">
              <a:solidFill>
                <a:schemeClr val="bg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ja-JP" altLang="en-US" sz="3600" dirty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貯 畜</a:t>
              </a:r>
            </a:p>
          </p:txBody>
        </p:sp>
        <p:sp>
          <p:nvSpPr>
            <p:cNvPr id="18" name="テキスト ボックス 17"/>
            <p:cNvSpPr txBox="1"/>
            <p:nvPr/>
          </p:nvSpPr>
          <p:spPr>
            <a:xfrm>
              <a:off x="6803256" y="3373812"/>
              <a:ext cx="1214364" cy="621992"/>
            </a:xfrm>
            <a:prstGeom prst="rect">
              <a:avLst/>
            </a:prstGeom>
            <a:solidFill>
              <a:srgbClr val="F0C990"/>
            </a:solidFill>
            <a:ln w="38100">
              <a:solidFill>
                <a:schemeClr val="bg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ja-JP" altLang="en-US" sz="3600" dirty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保 険</a:t>
              </a:r>
            </a:p>
          </p:txBody>
        </p:sp>
      </p:grpSp>
      <p:sp>
        <p:nvSpPr>
          <p:cNvPr id="7" name="テキスト ボックス 6"/>
          <p:cNvSpPr txBox="1"/>
          <p:nvPr/>
        </p:nvSpPr>
        <p:spPr>
          <a:xfrm>
            <a:off x="255464" y="977741"/>
            <a:ext cx="9121408" cy="98488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ja-JP" altLang="en-US" sz="3200" dirty="0">
                <a:solidFill>
                  <a:schemeClr val="accent1">
                    <a:lumMod val="50000"/>
                  </a:schemeClr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「貯蓄は三角、保険は四角」</a:t>
            </a:r>
            <a:endParaRPr lang="en-US" altLang="ja-JP" sz="3200" dirty="0">
              <a:solidFill>
                <a:schemeClr val="accent1">
                  <a:lumMod val="50000"/>
                </a:schemeClr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lang="ja-JP" altLang="en-US" sz="2600" dirty="0">
                <a:solidFill>
                  <a:schemeClr val="accent1">
                    <a:lumMod val="50000"/>
                  </a:schemeClr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リスク発生時の補填のために充てることができる金額が異なる。</a:t>
            </a:r>
          </a:p>
        </p:txBody>
      </p:sp>
      <p:sp>
        <p:nvSpPr>
          <p:cNvPr id="23" name="正方形/長方形 22"/>
          <p:cNvSpPr>
            <a:spLocks noChangeAspect="1"/>
          </p:cNvSpPr>
          <p:nvPr/>
        </p:nvSpPr>
        <p:spPr>
          <a:xfrm>
            <a:off x="1449124" y="2253920"/>
            <a:ext cx="500891" cy="2535718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685"/>
          </a:p>
        </p:txBody>
      </p:sp>
      <p:sp>
        <p:nvSpPr>
          <p:cNvPr id="24" name="正方形/長方形 23"/>
          <p:cNvSpPr>
            <a:spLocks noChangeAspect="1"/>
          </p:cNvSpPr>
          <p:nvPr/>
        </p:nvSpPr>
        <p:spPr>
          <a:xfrm>
            <a:off x="6404070" y="2223995"/>
            <a:ext cx="500891" cy="2535718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685"/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1391792" y="2445085"/>
            <a:ext cx="615553" cy="116955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2800" dirty="0">
                <a:solidFill>
                  <a:srgbClr val="FFFF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損害額</a:t>
            </a:r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6346738" y="2402705"/>
            <a:ext cx="615553" cy="116955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2800" dirty="0">
                <a:solidFill>
                  <a:srgbClr val="FFFF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損害額</a:t>
            </a:r>
          </a:p>
        </p:txBody>
      </p:sp>
      <p:grpSp>
        <p:nvGrpSpPr>
          <p:cNvPr id="33" name="グループ化 32"/>
          <p:cNvGrpSpPr/>
          <p:nvPr/>
        </p:nvGrpSpPr>
        <p:grpSpPr>
          <a:xfrm>
            <a:off x="1119560" y="4395344"/>
            <a:ext cx="1132872" cy="961291"/>
            <a:chOff x="1119560" y="4395342"/>
            <a:chExt cx="1132872" cy="961291"/>
          </a:xfrm>
        </p:grpSpPr>
        <p:grpSp>
          <p:nvGrpSpPr>
            <p:cNvPr id="19" name="グループ化 18"/>
            <p:cNvGrpSpPr/>
            <p:nvPr/>
          </p:nvGrpSpPr>
          <p:grpSpPr>
            <a:xfrm>
              <a:off x="1119560" y="4395342"/>
              <a:ext cx="1132872" cy="961291"/>
              <a:chOff x="5368455" y="-661760"/>
              <a:chExt cx="1132872" cy="961291"/>
            </a:xfrm>
          </p:grpSpPr>
          <p:sp>
            <p:nvSpPr>
              <p:cNvPr id="8" name="爆発 2 7"/>
              <p:cNvSpPr/>
              <p:nvPr/>
            </p:nvSpPr>
            <p:spPr>
              <a:xfrm rot="1906998">
                <a:off x="5421207" y="-661760"/>
                <a:ext cx="1080120" cy="961291"/>
              </a:xfrm>
              <a:prstGeom prst="irregularSeal2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 sz="1685"/>
              </a:p>
            </p:txBody>
          </p:sp>
          <p:sp>
            <p:nvSpPr>
              <p:cNvPr id="10" name="星 10 9"/>
              <p:cNvSpPr/>
              <p:nvPr/>
            </p:nvSpPr>
            <p:spPr>
              <a:xfrm>
                <a:off x="5368455" y="-583180"/>
                <a:ext cx="1084066" cy="759839"/>
              </a:xfrm>
              <a:prstGeom prst="star10">
                <a:avLst>
                  <a:gd name="adj" fmla="val 31460"/>
                  <a:gd name="hf" fmla="val 105146"/>
                </a:avLst>
              </a:prstGeom>
              <a:solidFill>
                <a:schemeClr val="bg1"/>
              </a:solidFill>
              <a:ln>
                <a:noFill/>
              </a:ln>
              <a:effectLst>
                <a:glow rad="228600">
                  <a:schemeClr val="accent5">
                    <a:satMod val="175000"/>
                    <a:alpha val="40000"/>
                  </a:schemeClr>
                </a:glo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lnSpc>
                    <a:spcPts val="1800"/>
                  </a:lnSpc>
                </a:pPr>
                <a:endParaRPr lang="ja-JP" altLang="en-US" sz="1800" dirty="0">
                  <a:solidFill>
                    <a:srgbClr val="FF0000"/>
                  </a:solidFill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endParaRPr>
              </a:p>
            </p:txBody>
          </p:sp>
        </p:grpSp>
        <p:sp>
          <p:nvSpPr>
            <p:cNvPr id="31" name="テキスト ボックス 30"/>
            <p:cNvSpPr txBox="1"/>
            <p:nvPr/>
          </p:nvSpPr>
          <p:spPr>
            <a:xfrm>
              <a:off x="1339764" y="4501493"/>
              <a:ext cx="646331" cy="646331"/>
            </a:xfrm>
            <a:prstGeom prst="rect">
              <a:avLst/>
            </a:prstGeom>
            <a:noFill/>
            <a:effectLst>
              <a:glow rad="228600">
                <a:schemeClr val="accent4">
                  <a:satMod val="175000"/>
                  <a:alpha val="40000"/>
                </a:schemeClr>
              </a:glow>
            </a:effectLst>
          </p:spPr>
          <p:txBody>
            <a:bodyPr wrap="none" rtlCol="0">
              <a:spAutoFit/>
            </a:bodyPr>
            <a:lstStyle/>
            <a:p>
              <a:r>
                <a:rPr lang="ja-JP" altLang="en-US" sz="1800" dirty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事故</a:t>
              </a:r>
              <a:endParaRPr lang="en-US" altLang="ja-JP" sz="18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endParaRPr>
            </a:p>
            <a:p>
              <a:r>
                <a:rPr lang="ja-JP" altLang="en-US" sz="1800" dirty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発生</a:t>
              </a:r>
            </a:p>
          </p:txBody>
        </p:sp>
      </p:grpSp>
      <p:grpSp>
        <p:nvGrpSpPr>
          <p:cNvPr id="35" name="グループ化 34"/>
          <p:cNvGrpSpPr/>
          <p:nvPr/>
        </p:nvGrpSpPr>
        <p:grpSpPr>
          <a:xfrm>
            <a:off x="6088112" y="4359980"/>
            <a:ext cx="1106460" cy="961291"/>
            <a:chOff x="1145972" y="4395342"/>
            <a:chExt cx="1106460" cy="961291"/>
          </a:xfrm>
        </p:grpSpPr>
        <p:grpSp>
          <p:nvGrpSpPr>
            <p:cNvPr id="36" name="グループ化 35"/>
            <p:cNvGrpSpPr/>
            <p:nvPr/>
          </p:nvGrpSpPr>
          <p:grpSpPr>
            <a:xfrm>
              <a:off x="1145972" y="4395342"/>
              <a:ext cx="1106460" cy="961291"/>
              <a:chOff x="5394867" y="-661760"/>
              <a:chExt cx="1106460" cy="961291"/>
            </a:xfrm>
          </p:grpSpPr>
          <p:sp>
            <p:nvSpPr>
              <p:cNvPr id="38" name="爆発 2 37"/>
              <p:cNvSpPr/>
              <p:nvPr/>
            </p:nvSpPr>
            <p:spPr>
              <a:xfrm rot="1906998">
                <a:off x="5421207" y="-661760"/>
                <a:ext cx="1080120" cy="961291"/>
              </a:xfrm>
              <a:prstGeom prst="irregularSeal2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 sz="1685"/>
              </a:p>
            </p:txBody>
          </p:sp>
          <p:sp>
            <p:nvSpPr>
              <p:cNvPr id="39" name="星 10 38"/>
              <p:cNvSpPr/>
              <p:nvPr/>
            </p:nvSpPr>
            <p:spPr>
              <a:xfrm>
                <a:off x="5394867" y="-583179"/>
                <a:ext cx="1080120" cy="795202"/>
              </a:xfrm>
              <a:prstGeom prst="star10">
                <a:avLst>
                  <a:gd name="adj" fmla="val 34354"/>
                  <a:gd name="hf" fmla="val 105146"/>
                </a:avLst>
              </a:prstGeom>
              <a:solidFill>
                <a:schemeClr val="bg1"/>
              </a:solidFill>
              <a:ln>
                <a:noFill/>
              </a:ln>
              <a:effectLst>
                <a:glow rad="228600">
                  <a:schemeClr val="accent5">
                    <a:satMod val="175000"/>
                    <a:alpha val="40000"/>
                  </a:schemeClr>
                </a:glo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lnSpc>
                    <a:spcPts val="1800"/>
                  </a:lnSpc>
                </a:pPr>
                <a:endParaRPr lang="ja-JP" altLang="en-US" sz="1800" dirty="0">
                  <a:solidFill>
                    <a:srgbClr val="FF0000"/>
                  </a:solidFill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endParaRPr>
              </a:p>
            </p:txBody>
          </p:sp>
        </p:grpSp>
        <p:sp>
          <p:nvSpPr>
            <p:cNvPr id="37" name="テキスト ボックス 36"/>
            <p:cNvSpPr txBox="1"/>
            <p:nvPr/>
          </p:nvSpPr>
          <p:spPr>
            <a:xfrm>
              <a:off x="1353671" y="4530622"/>
              <a:ext cx="646331" cy="646331"/>
            </a:xfrm>
            <a:prstGeom prst="rect">
              <a:avLst/>
            </a:prstGeom>
            <a:noFill/>
            <a:effectLst>
              <a:glow rad="228600">
                <a:schemeClr val="accent4">
                  <a:satMod val="175000"/>
                  <a:alpha val="40000"/>
                </a:schemeClr>
              </a:glow>
            </a:effectLst>
          </p:spPr>
          <p:txBody>
            <a:bodyPr wrap="none" rtlCol="0">
              <a:spAutoFit/>
            </a:bodyPr>
            <a:lstStyle/>
            <a:p>
              <a:r>
                <a:rPr lang="ja-JP" altLang="en-US" sz="1800" dirty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事故</a:t>
              </a:r>
              <a:endParaRPr lang="en-US" altLang="ja-JP" sz="18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endParaRPr>
            </a:p>
            <a:p>
              <a:r>
                <a:rPr lang="ja-JP" altLang="en-US" sz="1800" dirty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発生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0517753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11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600"/>
                            </p:stCondLst>
                            <p:childTnLst>
                              <p:par>
                                <p:cTn id="3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23" grpId="0" animBg="1"/>
      <p:bldP spid="24" grpId="0" animBg="1"/>
      <p:bldP spid="29" grpId="0"/>
      <p:bldP spid="30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テキスト ボックス 19"/>
          <p:cNvSpPr txBox="1"/>
          <p:nvPr/>
        </p:nvSpPr>
        <p:spPr>
          <a:xfrm>
            <a:off x="1123935" y="705767"/>
            <a:ext cx="825097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32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貯蓄と保険のメリット・デメリットを考えてみよう</a:t>
            </a:r>
            <a:endParaRPr lang="en-US" altLang="ja-JP" sz="32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  <a:cs typeface="Times New Roman" panose="02020603050405020304" pitchFamily="18" charset="0"/>
            </a:endParaRPr>
          </a:p>
        </p:txBody>
      </p:sp>
      <p:grpSp>
        <p:nvGrpSpPr>
          <p:cNvPr id="21" name="グループ化 20"/>
          <p:cNvGrpSpPr/>
          <p:nvPr/>
        </p:nvGrpSpPr>
        <p:grpSpPr>
          <a:xfrm>
            <a:off x="183456" y="1480525"/>
            <a:ext cx="9818614" cy="3953330"/>
            <a:chOff x="903536" y="2442795"/>
            <a:chExt cx="8446896" cy="2862977"/>
          </a:xfrm>
        </p:grpSpPr>
        <p:sp>
          <p:nvSpPr>
            <p:cNvPr id="22" name="角丸四角形 21"/>
            <p:cNvSpPr/>
            <p:nvPr/>
          </p:nvSpPr>
          <p:spPr>
            <a:xfrm>
              <a:off x="903536" y="2486262"/>
              <a:ext cx="8424936" cy="2819510"/>
            </a:xfrm>
            <a:prstGeom prst="roundRect">
              <a:avLst>
                <a:gd name="adj" fmla="val 8367"/>
              </a:avLst>
            </a:prstGeom>
            <a:noFill/>
            <a:ln w="57150"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685"/>
            </a:p>
          </p:txBody>
        </p:sp>
        <p:cxnSp>
          <p:nvCxnSpPr>
            <p:cNvPr id="23" name="直線コネクタ 22"/>
            <p:cNvCxnSpPr/>
            <p:nvPr/>
          </p:nvCxnSpPr>
          <p:spPr>
            <a:xfrm>
              <a:off x="925496" y="2970662"/>
              <a:ext cx="8424936" cy="0"/>
            </a:xfrm>
            <a:prstGeom prst="line">
              <a:avLst/>
            </a:prstGeom>
            <a:ln w="3810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直線コネクタ 23"/>
            <p:cNvCxnSpPr/>
            <p:nvPr/>
          </p:nvCxnSpPr>
          <p:spPr>
            <a:xfrm>
              <a:off x="2700030" y="2486262"/>
              <a:ext cx="0" cy="2819510"/>
            </a:xfrm>
            <a:prstGeom prst="line">
              <a:avLst/>
            </a:prstGeom>
            <a:ln w="5715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直線コネクタ 24"/>
            <p:cNvCxnSpPr/>
            <p:nvPr/>
          </p:nvCxnSpPr>
          <p:spPr>
            <a:xfrm>
              <a:off x="5993026" y="2486262"/>
              <a:ext cx="0" cy="2819510"/>
            </a:xfrm>
            <a:prstGeom prst="line">
              <a:avLst/>
            </a:prstGeom>
            <a:ln w="5715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直線コネクタ 25"/>
            <p:cNvCxnSpPr/>
            <p:nvPr/>
          </p:nvCxnSpPr>
          <p:spPr>
            <a:xfrm>
              <a:off x="903536" y="4065765"/>
              <a:ext cx="8424936" cy="0"/>
            </a:xfrm>
            <a:prstGeom prst="line">
              <a:avLst/>
            </a:prstGeom>
            <a:ln w="5715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" name="テキスト ボックス 27"/>
            <p:cNvSpPr txBox="1"/>
            <p:nvPr/>
          </p:nvSpPr>
          <p:spPr>
            <a:xfrm>
              <a:off x="1084287" y="3259258"/>
              <a:ext cx="1292449" cy="46806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3600" dirty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メリット</a:t>
              </a:r>
            </a:p>
          </p:txBody>
        </p:sp>
        <p:sp>
          <p:nvSpPr>
            <p:cNvPr id="29" name="テキスト ボックス 28"/>
            <p:cNvSpPr txBox="1"/>
            <p:nvPr/>
          </p:nvSpPr>
          <p:spPr>
            <a:xfrm>
              <a:off x="987262" y="4373643"/>
              <a:ext cx="1651003" cy="46806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3600" dirty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デメリット</a:t>
              </a:r>
            </a:p>
          </p:txBody>
        </p:sp>
        <p:sp>
          <p:nvSpPr>
            <p:cNvPr id="30" name="テキスト ボックス 29"/>
            <p:cNvSpPr txBox="1"/>
            <p:nvPr/>
          </p:nvSpPr>
          <p:spPr>
            <a:xfrm>
              <a:off x="3827338" y="2442795"/>
              <a:ext cx="1074492" cy="64080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4000" dirty="0">
                  <a:solidFill>
                    <a:schemeClr val="accent1">
                      <a:lumMod val="75000"/>
                    </a:schemeClr>
                  </a:solidFill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貯蓄</a:t>
              </a:r>
            </a:p>
          </p:txBody>
        </p:sp>
        <p:sp>
          <p:nvSpPr>
            <p:cNvPr id="31" name="テキスト ボックス 30"/>
            <p:cNvSpPr txBox="1"/>
            <p:nvPr/>
          </p:nvSpPr>
          <p:spPr>
            <a:xfrm>
              <a:off x="7079471" y="2451703"/>
              <a:ext cx="1074492" cy="64080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4000" dirty="0">
                  <a:solidFill>
                    <a:schemeClr val="accent1">
                      <a:lumMod val="75000"/>
                    </a:schemeClr>
                  </a:solidFill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保険</a:t>
              </a:r>
            </a:p>
          </p:txBody>
        </p:sp>
      </p:grpSp>
      <p:pic>
        <p:nvPicPr>
          <p:cNvPr id="27" name="図 2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456" y="89626"/>
            <a:ext cx="1300261" cy="517308"/>
          </a:xfrm>
          <a:prstGeom prst="rect">
            <a:avLst/>
          </a:prstGeom>
        </p:spPr>
      </p:pic>
      <p:grpSp>
        <p:nvGrpSpPr>
          <p:cNvPr id="14" name="グループ化 13"/>
          <p:cNvGrpSpPr/>
          <p:nvPr/>
        </p:nvGrpSpPr>
        <p:grpSpPr>
          <a:xfrm>
            <a:off x="222962" y="669377"/>
            <a:ext cx="921765" cy="702915"/>
            <a:chOff x="566180" y="820550"/>
            <a:chExt cx="1093439" cy="831946"/>
          </a:xfrm>
        </p:grpSpPr>
        <p:sp>
          <p:nvSpPr>
            <p:cNvPr id="15" name="角丸四角形 14"/>
            <p:cNvSpPr/>
            <p:nvPr/>
          </p:nvSpPr>
          <p:spPr>
            <a:xfrm>
              <a:off x="566180" y="906092"/>
              <a:ext cx="1093439" cy="746404"/>
            </a:xfrm>
            <a:prstGeom prst="roundRect">
              <a:avLst>
                <a:gd name="adj" fmla="val 50000"/>
              </a:avLst>
            </a:prstGeom>
            <a:solidFill>
              <a:srgbClr val="FF0000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4000"/>
            </a:p>
          </p:txBody>
        </p:sp>
        <p:sp>
          <p:nvSpPr>
            <p:cNvPr id="16" name="テキスト ボックス 15"/>
            <p:cNvSpPr txBox="1"/>
            <p:nvPr/>
          </p:nvSpPr>
          <p:spPr>
            <a:xfrm>
              <a:off x="617929" y="820550"/>
              <a:ext cx="859532" cy="707886"/>
            </a:xfrm>
            <a:prstGeom prst="rect">
              <a:avLst/>
            </a:prstGeom>
            <a:noFill/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wrap="none" rtlCol="0">
              <a:spAutoFit/>
            </a:bodyPr>
            <a:lstStyle/>
            <a:p>
              <a:r>
                <a:rPr lang="en-US" altLang="ja-JP" sz="4000" b="1" dirty="0">
                  <a:solidFill>
                    <a:schemeClr val="accent4">
                      <a:lumMod val="20000"/>
                      <a:lumOff val="8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Q5</a:t>
              </a:r>
              <a:endParaRPr lang="ja-JP" altLang="en-US" sz="4000" b="1" dirty="0">
                <a:solidFill>
                  <a:schemeClr val="accent4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endParaRPr>
            </a:p>
          </p:txBody>
        </p:sp>
      </p:grpSp>
      <p:sp>
        <p:nvSpPr>
          <p:cNvPr id="62" name="テキスト ボックス 61"/>
          <p:cNvSpPr txBox="1"/>
          <p:nvPr/>
        </p:nvSpPr>
        <p:spPr>
          <a:xfrm>
            <a:off x="2294163" y="2326692"/>
            <a:ext cx="317106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・いつでも自由に使える</a:t>
            </a:r>
          </a:p>
        </p:txBody>
      </p:sp>
      <p:sp>
        <p:nvSpPr>
          <p:cNvPr id="63" name="テキスト ボックス 62"/>
          <p:cNvSpPr txBox="1"/>
          <p:nvPr/>
        </p:nvSpPr>
        <p:spPr>
          <a:xfrm>
            <a:off x="2304319" y="2838657"/>
            <a:ext cx="34900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・途中で目的を変更できる</a:t>
            </a:r>
          </a:p>
        </p:txBody>
      </p:sp>
      <p:sp>
        <p:nvSpPr>
          <p:cNvPr id="64" name="テキスト ボックス 63"/>
          <p:cNvSpPr txBox="1"/>
          <p:nvPr/>
        </p:nvSpPr>
        <p:spPr>
          <a:xfrm>
            <a:off x="2312139" y="3746727"/>
            <a:ext cx="321434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・目標金額に達するまで</a:t>
            </a:r>
            <a:endParaRPr lang="en-US" altLang="ja-JP" sz="24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lang="ja-JP" altLang="en-US" sz="2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時間がかかる</a:t>
            </a:r>
          </a:p>
        </p:txBody>
      </p:sp>
      <p:sp>
        <p:nvSpPr>
          <p:cNvPr id="65" name="テキスト ボックス 64"/>
          <p:cNvSpPr txBox="1"/>
          <p:nvPr/>
        </p:nvSpPr>
        <p:spPr>
          <a:xfrm>
            <a:off x="2312139" y="4552592"/>
            <a:ext cx="343555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・リスク発生時、全額補償</a:t>
            </a:r>
            <a:endParaRPr lang="en-US" altLang="ja-JP" sz="24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lang="ja-JP" altLang="en-US" sz="2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できないこともある</a:t>
            </a:r>
            <a:endParaRPr lang="en-US" altLang="ja-JP" sz="24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66" name="テキスト ボックス 65"/>
          <p:cNvSpPr txBox="1"/>
          <p:nvPr/>
        </p:nvSpPr>
        <p:spPr>
          <a:xfrm>
            <a:off x="6141419" y="2323374"/>
            <a:ext cx="324800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・加入した時点で必要な</a:t>
            </a:r>
            <a:endParaRPr lang="en-US" altLang="ja-JP" sz="24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lang="ja-JP" altLang="en-US" sz="2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補償が受けられる</a:t>
            </a:r>
            <a:endParaRPr lang="en-US" altLang="ja-JP" sz="24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67" name="テキスト ボックス 66"/>
          <p:cNvSpPr txBox="1"/>
          <p:nvPr/>
        </p:nvSpPr>
        <p:spPr>
          <a:xfrm>
            <a:off x="6163084" y="3797435"/>
            <a:ext cx="335220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・目的外への利用は原則</a:t>
            </a:r>
            <a:endParaRPr lang="en-US" altLang="ja-JP" sz="24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lang="ja-JP" altLang="en-US" sz="2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できない</a:t>
            </a:r>
            <a:endParaRPr lang="en-US" altLang="ja-JP" sz="24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68" name="テキスト ボックス 67"/>
          <p:cNvSpPr txBox="1"/>
          <p:nvPr/>
        </p:nvSpPr>
        <p:spPr>
          <a:xfrm>
            <a:off x="6159860" y="4558316"/>
            <a:ext cx="3744936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・</a:t>
            </a:r>
            <a:r>
              <a:rPr lang="ja-JP" altLang="en-US" sz="1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途中解約すると、解約返戻金は</a:t>
            </a:r>
            <a:endParaRPr lang="en-US" altLang="ja-JP" sz="18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lang="ja-JP" altLang="en-US" sz="1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払った保険料より少ない場合がある</a:t>
            </a:r>
          </a:p>
        </p:txBody>
      </p:sp>
    </p:spTree>
    <p:extLst>
      <p:ext uri="{BB962C8B-B14F-4D97-AF65-F5344CB8AC3E}">
        <p14:creationId xmlns:p14="http://schemas.microsoft.com/office/powerpoint/2010/main" val="11939175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9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75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75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75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62" grpId="0"/>
      <p:bldP spid="63" grpId="0"/>
      <p:bldP spid="64" grpId="0"/>
      <p:bldP spid="65" grpId="0"/>
      <p:bldP spid="66" grpId="0"/>
      <p:bldP spid="67" grpId="0"/>
      <p:bldP spid="6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円/楕円 41"/>
          <p:cNvSpPr/>
          <p:nvPr/>
        </p:nvSpPr>
        <p:spPr>
          <a:xfrm>
            <a:off x="554860" y="4579915"/>
            <a:ext cx="864096" cy="864096"/>
          </a:xfrm>
          <a:prstGeom prst="ellipse">
            <a:avLst/>
          </a:prstGeom>
          <a:solidFill>
            <a:srgbClr val="FF0000">
              <a:alpha val="21176"/>
            </a:srgbClr>
          </a:solidFill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685"/>
          </a:p>
        </p:txBody>
      </p:sp>
      <p:grpSp>
        <p:nvGrpSpPr>
          <p:cNvPr id="9" name="グループ化 8"/>
          <p:cNvGrpSpPr/>
          <p:nvPr/>
        </p:nvGrpSpPr>
        <p:grpSpPr>
          <a:xfrm>
            <a:off x="1195514" y="119586"/>
            <a:ext cx="3372022" cy="1009724"/>
            <a:chOff x="687512" y="119584"/>
            <a:chExt cx="3372023" cy="1009724"/>
          </a:xfrm>
        </p:grpSpPr>
        <p:sp>
          <p:nvSpPr>
            <p:cNvPr id="11" name="円/楕円 10"/>
            <p:cNvSpPr/>
            <p:nvPr/>
          </p:nvSpPr>
          <p:spPr>
            <a:xfrm>
              <a:off x="1299580" y="119584"/>
              <a:ext cx="792088" cy="792088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685"/>
            </a:p>
          </p:txBody>
        </p:sp>
        <p:sp>
          <p:nvSpPr>
            <p:cNvPr id="14" name="円/楕円 13"/>
            <p:cNvSpPr/>
            <p:nvPr/>
          </p:nvSpPr>
          <p:spPr>
            <a:xfrm>
              <a:off x="687512" y="121196"/>
              <a:ext cx="1008112" cy="1008112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685"/>
            </a:p>
          </p:txBody>
        </p:sp>
        <p:sp>
          <p:nvSpPr>
            <p:cNvPr id="15" name="テキスト ボックス 14"/>
            <p:cNvSpPr txBox="1"/>
            <p:nvPr/>
          </p:nvSpPr>
          <p:spPr>
            <a:xfrm>
              <a:off x="1263576" y="357271"/>
              <a:ext cx="2795959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2800" dirty="0">
                  <a:solidFill>
                    <a:schemeClr val="accent1">
                      <a:lumMod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お金を稼ぐ</a:t>
              </a:r>
              <a:r>
                <a:rPr lang="en-US" altLang="ja-JP" sz="2800" dirty="0">
                  <a:solidFill>
                    <a:schemeClr val="accent1">
                      <a:lumMod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(</a:t>
              </a:r>
              <a:r>
                <a:rPr lang="ja-JP" altLang="en-US" sz="2800" dirty="0">
                  <a:solidFill>
                    <a:schemeClr val="accent1">
                      <a:lumMod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働く</a:t>
              </a:r>
              <a:r>
                <a:rPr lang="en-US" altLang="ja-JP" sz="2800" dirty="0">
                  <a:solidFill>
                    <a:schemeClr val="accent1">
                      <a:lumMod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)</a:t>
              </a:r>
            </a:p>
          </p:txBody>
        </p:sp>
        <p:sp>
          <p:nvSpPr>
            <p:cNvPr id="16" name="テキスト ボックス 15"/>
            <p:cNvSpPr txBox="1"/>
            <p:nvPr/>
          </p:nvSpPr>
          <p:spPr>
            <a:xfrm>
              <a:off x="831528" y="302086"/>
              <a:ext cx="646331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3600" dirty="0">
                  <a:solidFill>
                    <a:schemeClr val="accent1">
                      <a:lumMod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Ⅰ</a:t>
              </a:r>
              <a:endParaRPr lang="ja-JP" altLang="en-US" sz="3600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grpSp>
        <p:nvGrpSpPr>
          <p:cNvPr id="17" name="グループ化 16">
            <a:extLst>
              <a:ext uri="{FF2B5EF4-FFF2-40B4-BE49-F238E27FC236}">
                <a16:creationId xmlns:a16="http://schemas.microsoft.com/office/drawing/2014/main" id="{C06B1F71-4D7C-4B80-A916-3A8E3FDE344E}"/>
              </a:ext>
            </a:extLst>
          </p:cNvPr>
          <p:cNvGrpSpPr/>
          <p:nvPr/>
        </p:nvGrpSpPr>
        <p:grpSpPr>
          <a:xfrm>
            <a:off x="534300" y="1213269"/>
            <a:ext cx="9195078" cy="1140175"/>
            <a:chOff x="1187623" y="2785492"/>
            <a:chExt cx="7781883" cy="1620180"/>
          </a:xfrm>
        </p:grpSpPr>
        <p:sp>
          <p:nvSpPr>
            <p:cNvPr id="18" name="角丸四角形 17"/>
            <p:cNvSpPr/>
            <p:nvPr/>
          </p:nvSpPr>
          <p:spPr>
            <a:xfrm>
              <a:off x="1187623" y="2785492"/>
              <a:ext cx="7781883" cy="1620180"/>
            </a:xfrm>
            <a:prstGeom prst="roundRect">
              <a:avLst>
                <a:gd name="adj" fmla="val 13764"/>
              </a:avLst>
            </a:prstGeom>
            <a:solidFill>
              <a:schemeClr val="accent1">
                <a:lumMod val="20000"/>
                <a:lumOff val="80000"/>
              </a:schemeClr>
            </a:solidFill>
            <a:ln w="57150">
              <a:solidFill>
                <a:schemeClr val="accent5">
                  <a:lumMod val="75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685"/>
            </a:p>
          </p:txBody>
        </p:sp>
        <p:sp>
          <p:nvSpPr>
            <p:cNvPr id="19" name="テキスト ボックス 18"/>
            <p:cNvSpPr txBox="1"/>
            <p:nvPr/>
          </p:nvSpPr>
          <p:spPr>
            <a:xfrm flipH="1">
              <a:off x="1933544" y="2903083"/>
              <a:ext cx="965114" cy="100590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en-US" altLang="ja-JP" sz="4000" dirty="0">
                <a:ln w="1270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P創英角ｺﾞｼｯｸUB" panose="020B0A00000000000000" pitchFamily="50" charset="-128"/>
                <a:ea typeface="HGP創英角ｺﾞｼｯｸUB" panose="020B0A00000000000000" pitchFamily="50" charset="-128"/>
              </a:endParaRPr>
            </a:p>
          </p:txBody>
        </p:sp>
      </p:grpSp>
      <p:sp>
        <p:nvSpPr>
          <p:cNvPr id="21" name="正方形/長方形 20"/>
          <p:cNvSpPr/>
          <p:nvPr/>
        </p:nvSpPr>
        <p:spPr>
          <a:xfrm>
            <a:off x="1816143" y="1418830"/>
            <a:ext cx="7374135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40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会社員</a:t>
            </a:r>
            <a:r>
              <a:rPr lang="ja-JP" altLang="ja-JP" sz="40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の平均</a:t>
            </a:r>
            <a:r>
              <a:rPr lang="ja-JP" altLang="en-US" sz="40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年収</a:t>
            </a:r>
            <a:r>
              <a:rPr lang="ja-JP" altLang="ja-JP" sz="40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は</a:t>
            </a:r>
            <a:r>
              <a:rPr lang="ja-JP" altLang="en-US" sz="40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どのくらい</a:t>
            </a:r>
            <a:r>
              <a:rPr lang="ja-JP" altLang="ja-JP" sz="40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？</a:t>
            </a:r>
            <a:endParaRPr lang="ja-JP" altLang="en-US" sz="36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22" name="正方形/長方形 21"/>
          <p:cNvSpPr/>
          <p:nvPr/>
        </p:nvSpPr>
        <p:spPr>
          <a:xfrm>
            <a:off x="3611608" y="2342186"/>
            <a:ext cx="636263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(</a:t>
            </a:r>
            <a:r>
              <a:rPr lang="ja-JP" altLang="ja-JP" sz="2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※令和元年「民間給与実態統計調査」国税庁</a:t>
            </a:r>
            <a:r>
              <a:rPr lang="en-US" altLang="ja-JP" sz="2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)</a:t>
            </a:r>
            <a:endParaRPr lang="ja-JP" altLang="en-US" sz="20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grpSp>
        <p:nvGrpSpPr>
          <p:cNvPr id="38" name="グループ化 37"/>
          <p:cNvGrpSpPr/>
          <p:nvPr/>
        </p:nvGrpSpPr>
        <p:grpSpPr>
          <a:xfrm>
            <a:off x="4530904" y="2857500"/>
            <a:ext cx="5254015" cy="1334003"/>
            <a:chOff x="4935581" y="3225809"/>
            <a:chExt cx="4896544" cy="1677522"/>
          </a:xfrm>
        </p:grpSpPr>
        <p:sp>
          <p:nvSpPr>
            <p:cNvPr id="37" name="角丸四角形 36"/>
            <p:cNvSpPr/>
            <p:nvPr/>
          </p:nvSpPr>
          <p:spPr>
            <a:xfrm>
              <a:off x="4935581" y="3225809"/>
              <a:ext cx="4896544" cy="1629914"/>
            </a:xfrm>
            <a:prstGeom prst="roundRect">
              <a:avLst>
                <a:gd name="adj" fmla="val 11992"/>
              </a:avLst>
            </a:prstGeom>
            <a:noFill/>
            <a:ln w="38100">
              <a:solidFill>
                <a:schemeClr val="bg1">
                  <a:lumMod val="65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685"/>
            </a:p>
          </p:txBody>
        </p:sp>
        <p:sp>
          <p:nvSpPr>
            <p:cNvPr id="26" name="テキスト ボックス 25">
              <a:extLst>
                <a:ext uri="{FF2B5EF4-FFF2-40B4-BE49-F238E27FC236}">
                  <a16:creationId xmlns:a16="http://schemas.microsoft.com/office/drawing/2014/main" id="{872CA74E-28FA-4023-9CB5-84477FA53C5C}"/>
                </a:ext>
              </a:extLst>
            </p:cNvPr>
            <p:cNvSpPr txBox="1"/>
            <p:nvPr/>
          </p:nvSpPr>
          <p:spPr>
            <a:xfrm>
              <a:off x="5223616" y="3225809"/>
              <a:ext cx="4484926" cy="96758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4400" dirty="0">
                  <a:solidFill>
                    <a:schemeClr val="accent6">
                      <a:lumMod val="50000"/>
                    </a:schemeClr>
                  </a:solidFill>
                  <a:latin typeface="HGP創英角ｺﾞｼｯｸUB" panose="020B0A00000000000000" pitchFamily="50" charset="-128"/>
                  <a:ea typeface="HGP創英角ｺﾞｼｯｸUB" panose="020B0A00000000000000" pitchFamily="50" charset="-128"/>
                </a:rPr>
                <a:t>男性 　</a:t>
              </a:r>
              <a:r>
                <a:rPr lang="ja-JP" altLang="en-US" sz="4400" dirty="0">
                  <a:latin typeface="HGP創英角ｺﾞｼｯｸUB" panose="020B0A00000000000000" pitchFamily="50" charset="-128"/>
                  <a:ea typeface="HGP創英角ｺﾞｼｯｸUB" panose="020B0A00000000000000" pitchFamily="50" charset="-128"/>
                </a:rPr>
                <a:t>約</a:t>
              </a:r>
              <a:r>
                <a:rPr lang="en-US" altLang="ja-JP" sz="4400" b="1" dirty="0">
                  <a:solidFill>
                    <a:srgbClr val="FF0000"/>
                  </a:solidFill>
                  <a:latin typeface="HGP創英角ｺﾞｼｯｸUB" panose="020B0A00000000000000" pitchFamily="50" charset="-128"/>
                  <a:ea typeface="HGP創英角ｺﾞｼｯｸUB" panose="020B0A00000000000000" pitchFamily="50" charset="-128"/>
                </a:rPr>
                <a:t>545</a:t>
              </a:r>
              <a:r>
                <a:rPr lang="ja-JP" altLang="en-US" sz="4400" dirty="0">
                  <a:latin typeface="HGP創英角ｺﾞｼｯｸUB" panose="020B0A00000000000000" pitchFamily="50" charset="-128"/>
                  <a:ea typeface="HGP創英角ｺﾞｼｯｸUB" panose="020B0A00000000000000" pitchFamily="50" charset="-128"/>
                </a:rPr>
                <a:t>万円</a:t>
              </a:r>
            </a:p>
          </p:txBody>
        </p:sp>
        <p:sp>
          <p:nvSpPr>
            <p:cNvPr id="27" name="テキスト ボックス 26">
              <a:extLst>
                <a:ext uri="{FF2B5EF4-FFF2-40B4-BE49-F238E27FC236}">
                  <a16:creationId xmlns:a16="http://schemas.microsoft.com/office/drawing/2014/main" id="{872CA74E-28FA-4023-9CB5-84477FA53C5C}"/>
                </a:ext>
              </a:extLst>
            </p:cNvPr>
            <p:cNvSpPr txBox="1"/>
            <p:nvPr/>
          </p:nvSpPr>
          <p:spPr>
            <a:xfrm>
              <a:off x="5223616" y="3935751"/>
              <a:ext cx="4484926" cy="96758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4400" dirty="0">
                  <a:solidFill>
                    <a:schemeClr val="accent6">
                      <a:lumMod val="50000"/>
                    </a:schemeClr>
                  </a:solidFill>
                  <a:latin typeface="HGP創英角ｺﾞｼｯｸUB" panose="020B0A00000000000000" pitchFamily="50" charset="-128"/>
                  <a:ea typeface="HGP創英角ｺﾞｼｯｸUB" panose="020B0A00000000000000" pitchFamily="50" charset="-128"/>
                </a:rPr>
                <a:t>女性</a:t>
              </a:r>
              <a:r>
                <a:rPr lang="ja-JP" altLang="en-US" sz="4400" dirty="0">
                  <a:latin typeface="HGP創英角ｺﾞｼｯｸUB" panose="020B0A00000000000000" pitchFamily="50" charset="-128"/>
                  <a:ea typeface="HGP創英角ｺﾞｼｯｸUB" panose="020B0A00000000000000" pitchFamily="50" charset="-128"/>
                </a:rPr>
                <a:t> 　約</a:t>
              </a:r>
              <a:r>
                <a:rPr lang="en-US" altLang="ja-JP" sz="4400" b="1" dirty="0">
                  <a:solidFill>
                    <a:srgbClr val="FF0000"/>
                  </a:solidFill>
                  <a:latin typeface="HGP創英角ｺﾞｼｯｸUB" panose="020B0A00000000000000" pitchFamily="50" charset="-128"/>
                  <a:ea typeface="HGP創英角ｺﾞｼｯｸUB" panose="020B0A00000000000000" pitchFamily="50" charset="-128"/>
                </a:rPr>
                <a:t>302</a:t>
              </a:r>
              <a:r>
                <a:rPr lang="ja-JP" altLang="en-US" sz="4400" dirty="0">
                  <a:latin typeface="HGP創英角ｺﾞｼｯｸUB" panose="020B0A00000000000000" pitchFamily="50" charset="-128"/>
                  <a:ea typeface="HGP創英角ｺﾞｼｯｸUB" panose="020B0A00000000000000" pitchFamily="50" charset="-128"/>
                </a:rPr>
                <a:t>万円</a:t>
              </a:r>
            </a:p>
          </p:txBody>
        </p:sp>
      </p:grpSp>
      <p:grpSp>
        <p:nvGrpSpPr>
          <p:cNvPr id="39" name="グループ化 38"/>
          <p:cNvGrpSpPr/>
          <p:nvPr/>
        </p:nvGrpSpPr>
        <p:grpSpPr>
          <a:xfrm>
            <a:off x="645676" y="2875308"/>
            <a:ext cx="4088688" cy="820394"/>
            <a:chOff x="645676" y="2875306"/>
            <a:chExt cx="4088688" cy="820394"/>
          </a:xfrm>
        </p:grpSpPr>
        <p:sp>
          <p:nvSpPr>
            <p:cNvPr id="20" name="テキスト ボックス 19">
              <a:extLst>
                <a:ext uri="{FF2B5EF4-FFF2-40B4-BE49-F238E27FC236}">
                  <a16:creationId xmlns:a16="http://schemas.microsoft.com/office/drawing/2014/main" id="{872CA74E-28FA-4023-9CB5-84477FA53C5C}"/>
                </a:ext>
              </a:extLst>
            </p:cNvPr>
            <p:cNvSpPr txBox="1"/>
            <p:nvPr/>
          </p:nvSpPr>
          <p:spPr>
            <a:xfrm>
              <a:off x="1349988" y="2875306"/>
              <a:ext cx="3384376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4400" dirty="0">
                  <a:latin typeface="HGP創英角ｺﾞｼｯｸUB" panose="020B0A00000000000000" pitchFamily="50" charset="-128"/>
                  <a:ea typeface="HGP創英角ｺﾞｼｯｸUB" panose="020B0A00000000000000" pitchFamily="50" charset="-128"/>
                </a:rPr>
                <a:t>約</a:t>
              </a:r>
              <a:r>
                <a:rPr lang="en-US" altLang="ja-JP" sz="4400" b="1" dirty="0">
                  <a:latin typeface="HGP創英角ｺﾞｼｯｸUB" panose="020B0A00000000000000" pitchFamily="50" charset="-128"/>
                  <a:ea typeface="HGP創英角ｺﾞｼｯｸUB" panose="020B0A00000000000000" pitchFamily="50" charset="-128"/>
                </a:rPr>
                <a:t>759</a:t>
              </a:r>
              <a:r>
                <a:rPr lang="ja-JP" altLang="en-US" sz="4400" dirty="0">
                  <a:latin typeface="HGP創英角ｺﾞｼｯｸUB" panose="020B0A00000000000000" pitchFamily="50" charset="-128"/>
                  <a:ea typeface="HGP創英角ｺﾞｼｯｸUB" panose="020B0A00000000000000" pitchFamily="50" charset="-128"/>
                </a:rPr>
                <a:t>万円</a:t>
              </a:r>
            </a:p>
          </p:txBody>
        </p:sp>
        <p:grpSp>
          <p:nvGrpSpPr>
            <p:cNvPr id="7" name="グループ化 6"/>
            <p:cNvGrpSpPr/>
            <p:nvPr/>
          </p:nvGrpSpPr>
          <p:grpSpPr>
            <a:xfrm>
              <a:off x="645676" y="2926259"/>
              <a:ext cx="682464" cy="769441"/>
              <a:chOff x="5080000" y="-253813"/>
              <a:chExt cx="682464" cy="769441"/>
            </a:xfrm>
          </p:grpSpPr>
          <p:sp>
            <p:nvSpPr>
              <p:cNvPr id="3" name="円/楕円 2"/>
              <p:cNvSpPr/>
              <p:nvPr/>
            </p:nvSpPr>
            <p:spPr>
              <a:xfrm>
                <a:off x="5080000" y="-166836"/>
                <a:ext cx="682464" cy="682464"/>
              </a:xfrm>
              <a:prstGeom prst="ellipse">
                <a:avLst/>
              </a:prstGeom>
              <a:solidFill>
                <a:schemeClr val="accent5">
                  <a:lumMod val="75000"/>
                </a:schemeClr>
              </a:solidFill>
              <a:ln>
                <a:noFill/>
              </a:ln>
              <a:scene3d>
                <a:camera prst="orthographicFront"/>
                <a:lightRig rig="threePt" dir="t"/>
              </a:scene3d>
              <a:sp3d>
                <a:bevelT prst="slope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 sz="1685"/>
              </a:p>
            </p:txBody>
          </p:sp>
          <p:sp>
            <p:nvSpPr>
              <p:cNvPr id="5" name="テキスト ボックス 4"/>
              <p:cNvSpPr txBox="1"/>
              <p:nvPr/>
            </p:nvSpPr>
            <p:spPr>
              <a:xfrm>
                <a:off x="5151767" y="-253813"/>
                <a:ext cx="538930" cy="76944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ja-JP" sz="4400" dirty="0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HGP創英角ｺﾞｼｯｸUB" panose="020B0900000000000000" pitchFamily="50" charset="-128"/>
                    <a:ea typeface="HGP創英角ｺﾞｼｯｸUB" panose="020B0900000000000000" pitchFamily="50" charset="-128"/>
                  </a:rPr>
                  <a:t>1</a:t>
                </a:r>
                <a:endParaRPr lang="ja-JP" altLang="en-US" sz="4400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endParaRPr>
              </a:p>
            </p:txBody>
          </p:sp>
        </p:grpSp>
      </p:grpSp>
      <p:grpSp>
        <p:nvGrpSpPr>
          <p:cNvPr id="40" name="グループ化 39"/>
          <p:cNvGrpSpPr/>
          <p:nvPr/>
        </p:nvGrpSpPr>
        <p:grpSpPr>
          <a:xfrm>
            <a:off x="645676" y="3725640"/>
            <a:ext cx="4088688" cy="804858"/>
            <a:chOff x="645676" y="3725637"/>
            <a:chExt cx="4088688" cy="804857"/>
          </a:xfrm>
        </p:grpSpPr>
        <p:sp>
          <p:nvSpPr>
            <p:cNvPr id="23" name="テキスト ボックス 22">
              <a:extLst>
                <a:ext uri="{FF2B5EF4-FFF2-40B4-BE49-F238E27FC236}">
                  <a16:creationId xmlns:a16="http://schemas.microsoft.com/office/drawing/2014/main" id="{872CA74E-28FA-4023-9CB5-84477FA53C5C}"/>
                </a:ext>
              </a:extLst>
            </p:cNvPr>
            <p:cNvSpPr txBox="1"/>
            <p:nvPr/>
          </p:nvSpPr>
          <p:spPr>
            <a:xfrm>
              <a:off x="1349988" y="3725637"/>
              <a:ext cx="3384376" cy="76944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4400" dirty="0">
                  <a:latin typeface="HGP創英角ｺﾞｼｯｸUB" panose="020B0A00000000000000" pitchFamily="50" charset="-128"/>
                  <a:ea typeface="HGP創英角ｺﾞｼｯｸUB" panose="020B0A00000000000000" pitchFamily="50" charset="-128"/>
                </a:rPr>
                <a:t>約</a:t>
              </a:r>
              <a:r>
                <a:rPr lang="en-US" altLang="ja-JP" sz="4400" b="1" dirty="0">
                  <a:latin typeface="HGP創英角ｺﾞｼｯｸUB" panose="020B0A00000000000000" pitchFamily="50" charset="-128"/>
                  <a:ea typeface="HGP創英角ｺﾞｼｯｸUB" panose="020B0A00000000000000" pitchFamily="50" charset="-128"/>
                </a:rPr>
                <a:t>545</a:t>
              </a:r>
              <a:r>
                <a:rPr lang="ja-JP" altLang="en-US" sz="4400" dirty="0">
                  <a:latin typeface="HGP創英角ｺﾞｼｯｸUB" panose="020B0A00000000000000" pitchFamily="50" charset="-128"/>
                  <a:ea typeface="HGP創英角ｺﾞｼｯｸUB" panose="020B0A00000000000000" pitchFamily="50" charset="-128"/>
                </a:rPr>
                <a:t>万円</a:t>
              </a:r>
            </a:p>
          </p:txBody>
        </p:sp>
        <p:grpSp>
          <p:nvGrpSpPr>
            <p:cNvPr id="31" name="グループ化 30"/>
            <p:cNvGrpSpPr/>
            <p:nvPr/>
          </p:nvGrpSpPr>
          <p:grpSpPr>
            <a:xfrm>
              <a:off x="645676" y="3761053"/>
              <a:ext cx="682464" cy="769441"/>
              <a:chOff x="5080000" y="-253813"/>
              <a:chExt cx="682464" cy="769441"/>
            </a:xfrm>
          </p:grpSpPr>
          <p:sp>
            <p:nvSpPr>
              <p:cNvPr id="32" name="円/楕円 31"/>
              <p:cNvSpPr/>
              <p:nvPr/>
            </p:nvSpPr>
            <p:spPr>
              <a:xfrm>
                <a:off x="5080000" y="-166836"/>
                <a:ext cx="682464" cy="682464"/>
              </a:xfrm>
              <a:prstGeom prst="ellipse">
                <a:avLst/>
              </a:prstGeom>
              <a:solidFill>
                <a:schemeClr val="accent5">
                  <a:lumMod val="75000"/>
                </a:schemeClr>
              </a:solidFill>
              <a:ln>
                <a:noFill/>
              </a:ln>
              <a:scene3d>
                <a:camera prst="orthographicFront"/>
                <a:lightRig rig="threePt" dir="t"/>
              </a:scene3d>
              <a:sp3d>
                <a:bevelT prst="slope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 sz="1685"/>
              </a:p>
            </p:txBody>
          </p:sp>
          <p:sp>
            <p:nvSpPr>
              <p:cNvPr id="33" name="テキスト ボックス 32"/>
              <p:cNvSpPr txBox="1"/>
              <p:nvPr/>
            </p:nvSpPr>
            <p:spPr>
              <a:xfrm>
                <a:off x="5151767" y="-253813"/>
                <a:ext cx="538930" cy="76944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ja-JP" sz="4400" dirty="0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HGP創英角ｺﾞｼｯｸUB" panose="020B0900000000000000" pitchFamily="50" charset="-128"/>
                    <a:ea typeface="HGP創英角ｺﾞｼｯｸUB" panose="020B0900000000000000" pitchFamily="50" charset="-128"/>
                  </a:rPr>
                  <a:t>2</a:t>
                </a:r>
                <a:endParaRPr lang="ja-JP" altLang="en-US" sz="4400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endParaRPr>
              </a:p>
            </p:txBody>
          </p:sp>
        </p:grpSp>
      </p:grpSp>
      <p:grpSp>
        <p:nvGrpSpPr>
          <p:cNvPr id="41" name="グループ化 40"/>
          <p:cNvGrpSpPr/>
          <p:nvPr/>
        </p:nvGrpSpPr>
        <p:grpSpPr>
          <a:xfrm>
            <a:off x="656087" y="4575977"/>
            <a:ext cx="4078277" cy="787522"/>
            <a:chOff x="656087" y="4575969"/>
            <a:chExt cx="4078277" cy="787520"/>
          </a:xfrm>
        </p:grpSpPr>
        <p:sp>
          <p:nvSpPr>
            <p:cNvPr id="24" name="テキスト ボックス 23">
              <a:extLst>
                <a:ext uri="{FF2B5EF4-FFF2-40B4-BE49-F238E27FC236}">
                  <a16:creationId xmlns:a16="http://schemas.microsoft.com/office/drawing/2014/main" id="{872CA74E-28FA-4023-9CB5-84477FA53C5C}"/>
                </a:ext>
              </a:extLst>
            </p:cNvPr>
            <p:cNvSpPr txBox="1"/>
            <p:nvPr/>
          </p:nvSpPr>
          <p:spPr>
            <a:xfrm>
              <a:off x="1349988" y="4575969"/>
              <a:ext cx="3384376" cy="7694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4400" dirty="0">
                  <a:latin typeface="HGP創英角ｺﾞｼｯｸUB" panose="020B0A00000000000000" pitchFamily="50" charset="-128"/>
                  <a:ea typeface="HGP創英角ｺﾞｼｯｸUB" panose="020B0A00000000000000" pitchFamily="50" charset="-128"/>
                </a:rPr>
                <a:t>約</a:t>
              </a:r>
              <a:r>
                <a:rPr lang="en-US" altLang="ja-JP" sz="4400" dirty="0">
                  <a:latin typeface="HGP創英角ｺﾞｼｯｸUB" panose="020B0A00000000000000" pitchFamily="50" charset="-128"/>
                  <a:ea typeface="HGP創英角ｺﾞｼｯｸUB" panose="020B0A00000000000000" pitchFamily="50" charset="-128"/>
                </a:rPr>
                <a:t>4</a:t>
              </a:r>
              <a:r>
                <a:rPr lang="en-US" altLang="ja-JP" sz="4400" b="1" dirty="0">
                  <a:latin typeface="HGP創英角ｺﾞｼｯｸUB" panose="020B0A00000000000000" pitchFamily="50" charset="-128"/>
                  <a:ea typeface="HGP創英角ｺﾞｼｯｸUB" panose="020B0A00000000000000" pitchFamily="50" charset="-128"/>
                </a:rPr>
                <a:t>43</a:t>
              </a:r>
              <a:r>
                <a:rPr lang="ja-JP" altLang="en-US" sz="4400" dirty="0">
                  <a:latin typeface="HGP創英角ｺﾞｼｯｸUB" panose="020B0A00000000000000" pitchFamily="50" charset="-128"/>
                  <a:ea typeface="HGP創英角ｺﾞｼｯｸUB" panose="020B0A00000000000000" pitchFamily="50" charset="-128"/>
                </a:rPr>
                <a:t>万円</a:t>
              </a:r>
            </a:p>
          </p:txBody>
        </p:sp>
        <p:grpSp>
          <p:nvGrpSpPr>
            <p:cNvPr id="34" name="グループ化 33"/>
            <p:cNvGrpSpPr/>
            <p:nvPr/>
          </p:nvGrpSpPr>
          <p:grpSpPr>
            <a:xfrm>
              <a:off x="656087" y="4594048"/>
              <a:ext cx="682464" cy="769441"/>
              <a:chOff x="5080000" y="-253813"/>
              <a:chExt cx="682464" cy="769441"/>
            </a:xfrm>
          </p:grpSpPr>
          <p:sp>
            <p:nvSpPr>
              <p:cNvPr id="35" name="円/楕円 34"/>
              <p:cNvSpPr/>
              <p:nvPr/>
            </p:nvSpPr>
            <p:spPr>
              <a:xfrm>
                <a:off x="5080000" y="-166836"/>
                <a:ext cx="682464" cy="682464"/>
              </a:xfrm>
              <a:prstGeom prst="ellipse">
                <a:avLst/>
              </a:prstGeom>
              <a:solidFill>
                <a:schemeClr val="accent5">
                  <a:lumMod val="75000"/>
                </a:schemeClr>
              </a:solidFill>
              <a:ln>
                <a:noFill/>
              </a:ln>
              <a:scene3d>
                <a:camera prst="orthographicFront"/>
                <a:lightRig rig="threePt" dir="t"/>
              </a:scene3d>
              <a:sp3d>
                <a:bevelT prst="slope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 sz="1685"/>
              </a:p>
            </p:txBody>
          </p:sp>
          <p:sp>
            <p:nvSpPr>
              <p:cNvPr id="36" name="テキスト ボックス 35"/>
              <p:cNvSpPr txBox="1"/>
              <p:nvPr/>
            </p:nvSpPr>
            <p:spPr>
              <a:xfrm>
                <a:off x="5151767" y="-253813"/>
                <a:ext cx="538930" cy="76943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ja-JP" sz="4400" dirty="0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HGP創英角ｺﾞｼｯｸUB" panose="020B0900000000000000" pitchFamily="50" charset="-128"/>
                    <a:ea typeface="HGP創英角ｺﾞｼｯｸUB" panose="020B0900000000000000" pitchFamily="50" charset="-128"/>
                  </a:rPr>
                  <a:t>3</a:t>
                </a:r>
                <a:endParaRPr lang="ja-JP" altLang="en-US" sz="4400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endParaRPr>
              </a:p>
            </p:txBody>
          </p:sp>
        </p:grpSp>
      </p:grpSp>
      <p:grpSp>
        <p:nvGrpSpPr>
          <p:cNvPr id="43" name="グループ化 42"/>
          <p:cNvGrpSpPr/>
          <p:nvPr/>
        </p:nvGrpSpPr>
        <p:grpSpPr>
          <a:xfrm>
            <a:off x="4503936" y="4297660"/>
            <a:ext cx="5285427" cy="1315824"/>
            <a:chOff x="4546698" y="3225809"/>
            <a:chExt cx="5285427" cy="1654662"/>
          </a:xfrm>
        </p:grpSpPr>
        <p:sp>
          <p:nvSpPr>
            <p:cNvPr id="44" name="角丸四角形 43"/>
            <p:cNvSpPr/>
            <p:nvPr/>
          </p:nvSpPr>
          <p:spPr>
            <a:xfrm>
              <a:off x="4546698" y="3225809"/>
              <a:ext cx="5285427" cy="1629914"/>
            </a:xfrm>
            <a:prstGeom prst="roundRect">
              <a:avLst>
                <a:gd name="adj" fmla="val 11992"/>
              </a:avLst>
            </a:prstGeom>
            <a:noFill/>
            <a:ln w="38100">
              <a:solidFill>
                <a:schemeClr val="bg1">
                  <a:lumMod val="65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685"/>
            </a:p>
          </p:txBody>
        </p:sp>
        <p:sp>
          <p:nvSpPr>
            <p:cNvPr id="45" name="テキスト ボックス 44">
              <a:extLst>
                <a:ext uri="{FF2B5EF4-FFF2-40B4-BE49-F238E27FC236}">
                  <a16:creationId xmlns:a16="http://schemas.microsoft.com/office/drawing/2014/main" id="{872CA74E-28FA-4023-9CB5-84477FA53C5C}"/>
                </a:ext>
              </a:extLst>
            </p:cNvPr>
            <p:cNvSpPr txBox="1"/>
            <p:nvPr/>
          </p:nvSpPr>
          <p:spPr>
            <a:xfrm>
              <a:off x="4882729" y="3225809"/>
              <a:ext cx="4825813" cy="96758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4400" dirty="0">
                  <a:solidFill>
                    <a:schemeClr val="accent6">
                      <a:lumMod val="50000"/>
                    </a:schemeClr>
                  </a:solidFill>
                  <a:latin typeface="HGP創英角ｺﾞｼｯｸUB" panose="020B0A00000000000000" pitchFamily="50" charset="-128"/>
                  <a:ea typeface="HGP創英角ｺﾞｼｯｸUB" panose="020B0A00000000000000" pitchFamily="50" charset="-128"/>
                </a:rPr>
                <a:t>正規　 </a:t>
              </a:r>
              <a:r>
                <a:rPr lang="ja-JP" altLang="en-US" sz="4400" dirty="0">
                  <a:latin typeface="HGP創英角ｺﾞｼｯｸUB" panose="020B0A00000000000000" pitchFamily="50" charset="-128"/>
                  <a:ea typeface="HGP創英角ｺﾞｼｯｸUB" panose="020B0A00000000000000" pitchFamily="50" charset="-128"/>
                </a:rPr>
                <a:t>約</a:t>
              </a:r>
              <a:r>
                <a:rPr lang="en-US" altLang="ja-JP" sz="4400" b="1" dirty="0">
                  <a:solidFill>
                    <a:srgbClr val="FF0000"/>
                  </a:solidFill>
                  <a:latin typeface="HGP創英角ｺﾞｼｯｸUB" panose="020B0A00000000000000" pitchFamily="50" charset="-128"/>
                  <a:ea typeface="HGP創英角ｺﾞｼｯｸUB" panose="020B0A00000000000000" pitchFamily="50" charset="-128"/>
                </a:rPr>
                <a:t>508</a:t>
              </a:r>
              <a:r>
                <a:rPr lang="ja-JP" altLang="en-US" sz="4400" dirty="0">
                  <a:latin typeface="HGP創英角ｺﾞｼｯｸUB" panose="020B0A00000000000000" pitchFamily="50" charset="-128"/>
                  <a:ea typeface="HGP創英角ｺﾞｼｯｸUB" panose="020B0A00000000000000" pitchFamily="50" charset="-128"/>
                </a:rPr>
                <a:t>万円</a:t>
              </a:r>
            </a:p>
          </p:txBody>
        </p:sp>
        <p:sp>
          <p:nvSpPr>
            <p:cNvPr id="46" name="テキスト ボックス 45">
              <a:extLst>
                <a:ext uri="{FF2B5EF4-FFF2-40B4-BE49-F238E27FC236}">
                  <a16:creationId xmlns:a16="http://schemas.microsoft.com/office/drawing/2014/main" id="{872CA74E-28FA-4023-9CB5-84477FA53C5C}"/>
                </a:ext>
              </a:extLst>
            </p:cNvPr>
            <p:cNvSpPr txBox="1"/>
            <p:nvPr/>
          </p:nvSpPr>
          <p:spPr>
            <a:xfrm>
              <a:off x="4690216" y="3912891"/>
              <a:ext cx="5020124" cy="96758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4400" dirty="0">
                  <a:solidFill>
                    <a:schemeClr val="accent6">
                      <a:lumMod val="50000"/>
                    </a:schemeClr>
                  </a:solidFill>
                  <a:latin typeface="HGP創英角ｺﾞｼｯｸUB" panose="020B0A00000000000000" pitchFamily="50" charset="-128"/>
                  <a:ea typeface="HGP創英角ｺﾞｼｯｸUB" panose="020B0A00000000000000" pitchFamily="50" charset="-128"/>
                </a:rPr>
                <a:t>非正規</a:t>
              </a:r>
              <a:r>
                <a:rPr lang="ja-JP" altLang="en-US" sz="4400" dirty="0">
                  <a:latin typeface="HGP創英角ｺﾞｼｯｸUB" panose="020B0A00000000000000" pitchFamily="50" charset="-128"/>
                  <a:ea typeface="HGP創英角ｺﾞｼｯｸUB" panose="020B0A00000000000000" pitchFamily="50" charset="-128"/>
                </a:rPr>
                <a:t> 約</a:t>
              </a:r>
              <a:r>
                <a:rPr lang="en-US" altLang="ja-JP" sz="4400" b="1" dirty="0">
                  <a:solidFill>
                    <a:srgbClr val="FF0000"/>
                  </a:solidFill>
                  <a:latin typeface="HGP創英角ｺﾞｼｯｸUB" panose="020B0A00000000000000" pitchFamily="50" charset="-128"/>
                  <a:ea typeface="HGP創英角ｺﾞｼｯｸUB" panose="020B0A00000000000000" pitchFamily="50" charset="-128"/>
                </a:rPr>
                <a:t>198</a:t>
              </a:r>
              <a:r>
                <a:rPr lang="ja-JP" altLang="en-US" sz="4400" dirty="0">
                  <a:latin typeface="HGP創英角ｺﾞｼｯｸUB" panose="020B0A00000000000000" pitchFamily="50" charset="-128"/>
                  <a:ea typeface="HGP創英角ｺﾞｼｯｸUB" panose="020B0A00000000000000" pitchFamily="50" charset="-128"/>
                </a:rPr>
                <a:t>万円</a:t>
              </a:r>
            </a:p>
          </p:txBody>
        </p:sp>
      </p:grpSp>
      <p:grpSp>
        <p:nvGrpSpPr>
          <p:cNvPr id="47" name="グループ化 46"/>
          <p:cNvGrpSpPr/>
          <p:nvPr/>
        </p:nvGrpSpPr>
        <p:grpSpPr>
          <a:xfrm>
            <a:off x="720064" y="1307590"/>
            <a:ext cx="1093438" cy="831946"/>
            <a:chOff x="566180" y="820550"/>
            <a:chExt cx="1093439" cy="831946"/>
          </a:xfrm>
        </p:grpSpPr>
        <p:sp>
          <p:nvSpPr>
            <p:cNvPr id="48" name="角丸四角形 47"/>
            <p:cNvSpPr/>
            <p:nvPr/>
          </p:nvSpPr>
          <p:spPr>
            <a:xfrm>
              <a:off x="566180" y="906092"/>
              <a:ext cx="1093439" cy="746404"/>
            </a:xfrm>
            <a:prstGeom prst="roundRect">
              <a:avLst>
                <a:gd name="adj" fmla="val 50000"/>
              </a:avLst>
            </a:prstGeom>
            <a:solidFill>
              <a:srgbClr val="FF0000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685"/>
            </a:p>
          </p:txBody>
        </p:sp>
        <p:sp>
          <p:nvSpPr>
            <p:cNvPr id="49" name="テキスト ボックス 48"/>
            <p:cNvSpPr txBox="1"/>
            <p:nvPr/>
          </p:nvSpPr>
          <p:spPr>
            <a:xfrm>
              <a:off x="617929" y="820550"/>
              <a:ext cx="992580" cy="830997"/>
            </a:xfrm>
            <a:prstGeom prst="rect">
              <a:avLst/>
            </a:prstGeom>
            <a:noFill/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wrap="none" rtlCol="0">
              <a:spAutoFit/>
            </a:bodyPr>
            <a:lstStyle/>
            <a:p>
              <a:r>
                <a:rPr lang="en-US" altLang="ja-JP" sz="4800" b="1" dirty="0">
                  <a:solidFill>
                    <a:schemeClr val="accent4">
                      <a:lumMod val="20000"/>
                      <a:lumOff val="8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Q1</a:t>
              </a:r>
              <a:endParaRPr lang="ja-JP" altLang="en-US" sz="4800" b="1" dirty="0">
                <a:solidFill>
                  <a:schemeClr val="accent4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endParaRPr>
            </a:p>
          </p:txBody>
        </p:sp>
      </p:grpSp>
      <p:pic>
        <p:nvPicPr>
          <p:cNvPr id="50" name="図 49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0243" y="734545"/>
            <a:ext cx="1053313" cy="4190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46269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7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8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 animBg="1"/>
      <p:bldP spid="21" grpId="0"/>
      <p:bldP spid="22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角丸四角形 9"/>
          <p:cNvSpPr/>
          <p:nvPr/>
        </p:nvSpPr>
        <p:spPr>
          <a:xfrm>
            <a:off x="399480" y="1201316"/>
            <a:ext cx="9433048" cy="4248472"/>
          </a:xfrm>
          <a:prstGeom prst="roundRect">
            <a:avLst>
              <a:gd name="adj" fmla="val 4368"/>
            </a:avLst>
          </a:prstGeom>
          <a:solidFill>
            <a:srgbClr val="FEF3F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685"/>
          </a:p>
        </p:txBody>
      </p:sp>
      <p:grpSp>
        <p:nvGrpSpPr>
          <p:cNvPr id="2" name="グループ化 1"/>
          <p:cNvGrpSpPr/>
          <p:nvPr/>
        </p:nvGrpSpPr>
        <p:grpSpPr>
          <a:xfrm>
            <a:off x="687512" y="119586"/>
            <a:ext cx="2080455" cy="1009724"/>
            <a:chOff x="687512" y="119584"/>
            <a:chExt cx="2080455" cy="1009724"/>
          </a:xfrm>
        </p:grpSpPr>
        <p:sp>
          <p:nvSpPr>
            <p:cNvPr id="12" name="円/楕円 11"/>
            <p:cNvSpPr/>
            <p:nvPr/>
          </p:nvSpPr>
          <p:spPr>
            <a:xfrm>
              <a:off x="1299580" y="119584"/>
              <a:ext cx="792088" cy="792088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685"/>
            </a:p>
          </p:txBody>
        </p:sp>
        <p:sp>
          <p:nvSpPr>
            <p:cNvPr id="6" name="円/楕円 5"/>
            <p:cNvSpPr/>
            <p:nvPr/>
          </p:nvSpPr>
          <p:spPr>
            <a:xfrm>
              <a:off x="687512" y="121196"/>
              <a:ext cx="1008112" cy="1008112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685"/>
            </a:p>
          </p:txBody>
        </p:sp>
        <p:sp>
          <p:nvSpPr>
            <p:cNvPr id="4" name="テキスト ボックス 3"/>
            <p:cNvSpPr txBox="1"/>
            <p:nvPr/>
          </p:nvSpPr>
          <p:spPr>
            <a:xfrm>
              <a:off x="1283265" y="271309"/>
              <a:ext cx="1484702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4000" dirty="0">
                  <a:solidFill>
                    <a:schemeClr val="accent1">
                      <a:lumMod val="50000"/>
                    </a:schemeClr>
                  </a:solidFill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まとめ</a:t>
              </a:r>
            </a:p>
          </p:txBody>
        </p:sp>
      </p:grpSp>
      <p:sp>
        <p:nvSpPr>
          <p:cNvPr id="7" name="テキスト ボックス 6"/>
          <p:cNvSpPr txBox="1"/>
          <p:nvPr/>
        </p:nvSpPr>
        <p:spPr>
          <a:xfrm>
            <a:off x="817321" y="1578408"/>
            <a:ext cx="8307082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32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■</a:t>
            </a:r>
            <a:r>
              <a:rPr lang="ja-JP" altLang="en-US" sz="32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働き方にはさまざまな形態がある。それぞれの</a:t>
            </a:r>
            <a:endParaRPr lang="en-US" altLang="ja-JP" sz="32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lang="ja-JP" altLang="en-US" sz="32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 特徴、メリット・デメリットを押さえておこう。</a:t>
            </a:r>
            <a:endParaRPr lang="en-US" altLang="ja-JP" sz="32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817321" y="2825961"/>
            <a:ext cx="8103500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32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■</a:t>
            </a:r>
            <a:r>
              <a:rPr lang="ja-JP" altLang="en-US" sz="32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税金や社会保険が、私たちの暮らしを支える</a:t>
            </a:r>
            <a:endParaRPr lang="en-US" altLang="ja-JP" sz="32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lang="ja-JP" altLang="en-US" sz="32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 役割を果たしていることを知っておこう。</a:t>
            </a:r>
            <a:endParaRPr lang="en-US" altLang="ja-JP" sz="32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817321" y="4059396"/>
            <a:ext cx="885698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■</a:t>
            </a:r>
            <a:r>
              <a:rPr lang="ja-JP" altLang="en-US" sz="32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社会保険、民間保険、貯蓄の性質を踏まえ、</a:t>
            </a:r>
            <a:endParaRPr lang="en-US" altLang="ja-JP" sz="32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lang="ja-JP" altLang="en-US" sz="32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 リスクにどう備えるか考えておこう。</a:t>
            </a:r>
            <a:endParaRPr lang="en-US" altLang="ja-JP" sz="32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507246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0" grpId="1" animBg="1"/>
      <p:bldP spid="7" grpId="0"/>
      <p:bldP spid="7" grpId="1"/>
      <p:bldP spid="8" grpId="0"/>
      <p:bldP spid="8" grpId="1"/>
      <p:bldP spid="16" grpId="0"/>
      <p:bldP spid="16" grpId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グループ化 8"/>
          <p:cNvGrpSpPr/>
          <p:nvPr/>
        </p:nvGrpSpPr>
        <p:grpSpPr>
          <a:xfrm>
            <a:off x="1195514" y="119586"/>
            <a:ext cx="3372022" cy="1009724"/>
            <a:chOff x="687512" y="119584"/>
            <a:chExt cx="3372023" cy="1009724"/>
          </a:xfrm>
        </p:grpSpPr>
        <p:sp>
          <p:nvSpPr>
            <p:cNvPr id="11" name="円/楕円 10"/>
            <p:cNvSpPr/>
            <p:nvPr/>
          </p:nvSpPr>
          <p:spPr>
            <a:xfrm>
              <a:off x="1299580" y="119584"/>
              <a:ext cx="792088" cy="792088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685"/>
            </a:p>
          </p:txBody>
        </p:sp>
        <p:sp>
          <p:nvSpPr>
            <p:cNvPr id="14" name="円/楕円 13"/>
            <p:cNvSpPr/>
            <p:nvPr/>
          </p:nvSpPr>
          <p:spPr>
            <a:xfrm>
              <a:off x="687512" y="121196"/>
              <a:ext cx="1008112" cy="1008112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685"/>
            </a:p>
          </p:txBody>
        </p:sp>
        <p:sp>
          <p:nvSpPr>
            <p:cNvPr id="15" name="テキスト ボックス 14"/>
            <p:cNvSpPr txBox="1"/>
            <p:nvPr/>
          </p:nvSpPr>
          <p:spPr>
            <a:xfrm>
              <a:off x="1263576" y="357271"/>
              <a:ext cx="2795959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2800" dirty="0">
                  <a:solidFill>
                    <a:schemeClr val="accent1">
                      <a:lumMod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お金を稼ぐ</a:t>
              </a:r>
              <a:r>
                <a:rPr lang="en-US" altLang="ja-JP" sz="2800" dirty="0">
                  <a:solidFill>
                    <a:schemeClr val="accent1">
                      <a:lumMod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(</a:t>
              </a:r>
              <a:r>
                <a:rPr lang="ja-JP" altLang="en-US" sz="2800" dirty="0">
                  <a:solidFill>
                    <a:schemeClr val="accent1">
                      <a:lumMod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働く</a:t>
              </a:r>
              <a:r>
                <a:rPr lang="en-US" altLang="ja-JP" sz="2800" dirty="0">
                  <a:solidFill>
                    <a:schemeClr val="accent1">
                      <a:lumMod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)</a:t>
              </a:r>
            </a:p>
          </p:txBody>
        </p:sp>
        <p:sp>
          <p:nvSpPr>
            <p:cNvPr id="16" name="テキスト ボックス 15"/>
            <p:cNvSpPr txBox="1"/>
            <p:nvPr/>
          </p:nvSpPr>
          <p:spPr>
            <a:xfrm>
              <a:off x="831528" y="302086"/>
              <a:ext cx="646331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3600" dirty="0">
                  <a:solidFill>
                    <a:schemeClr val="accent1">
                      <a:lumMod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Ⅰ</a:t>
              </a:r>
              <a:endParaRPr lang="ja-JP" altLang="en-US" sz="3600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sp>
        <p:nvSpPr>
          <p:cNvPr id="2" name="正方形/長方形 1"/>
          <p:cNvSpPr/>
          <p:nvPr/>
        </p:nvSpPr>
        <p:spPr>
          <a:xfrm>
            <a:off x="471490" y="1074680"/>
            <a:ext cx="8913346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4000" dirty="0">
                <a:solidFill>
                  <a:srgbClr val="C0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●</a:t>
            </a:r>
            <a:r>
              <a:rPr lang="ja-JP" altLang="ja-JP" sz="40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日本の</a:t>
            </a:r>
            <a:r>
              <a:rPr lang="en-US" altLang="ja-JP" sz="40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15</a:t>
            </a:r>
            <a:r>
              <a:rPr lang="ja-JP" altLang="ja-JP" sz="40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歳以上の人のうち、</a:t>
            </a:r>
            <a:endParaRPr lang="en-US" altLang="ja-JP" sz="40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  <a:cs typeface="Times New Roman" panose="02020603050405020304" pitchFamily="18" charset="0"/>
            </a:endParaRPr>
          </a:p>
          <a:p>
            <a:r>
              <a:rPr lang="ja-JP" altLang="en-US" sz="40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　　</a:t>
            </a:r>
            <a:r>
              <a:rPr lang="ja-JP" altLang="ja-JP" sz="40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働いている人</a:t>
            </a:r>
            <a:r>
              <a:rPr lang="en-US" altLang="ja-JP" sz="40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(</a:t>
            </a:r>
            <a:r>
              <a:rPr lang="ja-JP" altLang="ja-JP" sz="40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労働力人口</a:t>
            </a:r>
            <a:r>
              <a:rPr lang="en-US" altLang="ja-JP" sz="40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)</a:t>
            </a:r>
            <a:r>
              <a:rPr lang="ja-JP" altLang="ja-JP" sz="40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は</a:t>
            </a:r>
            <a:endParaRPr lang="en-US" altLang="ja-JP" sz="40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  <a:cs typeface="Times New Roman" panose="02020603050405020304" pitchFamily="18" charset="0"/>
            </a:endParaRPr>
          </a:p>
          <a:p>
            <a:r>
              <a:rPr lang="ja-JP" altLang="en-US" sz="40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　　　　　　　　　　　　　　</a:t>
            </a:r>
            <a:r>
              <a:rPr lang="ja-JP" altLang="ja-JP" sz="4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約</a:t>
            </a:r>
            <a:r>
              <a:rPr lang="en-US" altLang="ja-JP" sz="4800" b="1" dirty="0">
                <a:solidFill>
                  <a:srgbClr val="FF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6,700</a:t>
            </a:r>
            <a:r>
              <a:rPr lang="ja-JP" altLang="ja-JP" sz="4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万人</a:t>
            </a:r>
            <a:endParaRPr lang="ja-JP" altLang="en-US" sz="48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893599" y="3073524"/>
            <a:ext cx="8603637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6000"/>
              </a:lnSpc>
            </a:pPr>
            <a:r>
              <a:rPr lang="ja-JP" altLang="ja-JP" sz="4000" dirty="0">
                <a:solidFill>
                  <a:prstClr val="black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このうち、会社員や公務員など、</a:t>
            </a:r>
            <a:endParaRPr lang="en-US" altLang="ja-JP" sz="4000" dirty="0">
              <a:solidFill>
                <a:prstClr val="black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  <a:cs typeface="Times New Roman" panose="02020603050405020304" pitchFamily="18" charset="0"/>
            </a:endParaRPr>
          </a:p>
          <a:p>
            <a:pPr>
              <a:lnSpc>
                <a:spcPts val="6000"/>
              </a:lnSpc>
            </a:pPr>
            <a:r>
              <a:rPr lang="ja-JP" altLang="en-US" sz="4000" dirty="0">
                <a:solidFill>
                  <a:prstClr val="black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　</a:t>
            </a:r>
            <a:r>
              <a:rPr lang="ja-JP" altLang="ja-JP" sz="4000" dirty="0">
                <a:solidFill>
                  <a:prstClr val="black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雇われている人は</a:t>
            </a:r>
            <a:r>
              <a:rPr lang="ja-JP" altLang="ja-JP" sz="4400" dirty="0">
                <a:solidFill>
                  <a:prstClr val="black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約</a:t>
            </a:r>
            <a:r>
              <a:rPr lang="ja-JP" altLang="ja-JP" sz="4400" u="sng" dirty="0">
                <a:solidFill>
                  <a:prstClr val="black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　　　　　　</a:t>
            </a:r>
            <a:r>
              <a:rPr lang="ja-JP" altLang="ja-JP" sz="4400" dirty="0">
                <a:solidFill>
                  <a:prstClr val="black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万人</a:t>
            </a:r>
            <a:endParaRPr lang="en-US" altLang="ja-JP" sz="4400" dirty="0">
              <a:solidFill>
                <a:prstClr val="black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  <a:cs typeface="Times New Roman" panose="02020603050405020304" pitchFamily="18" charset="0"/>
            </a:endParaRPr>
          </a:p>
          <a:p>
            <a:pPr>
              <a:lnSpc>
                <a:spcPts val="6000"/>
              </a:lnSpc>
            </a:pPr>
            <a:r>
              <a:rPr lang="ja-JP" altLang="en-US" sz="4000" dirty="0">
                <a:solidFill>
                  <a:prstClr val="black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　　　　　　　　　　　</a:t>
            </a:r>
            <a:r>
              <a:rPr lang="en-US" altLang="ja-JP" sz="4400" dirty="0">
                <a:solidFill>
                  <a:prstClr val="black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(</a:t>
            </a:r>
            <a:r>
              <a:rPr lang="ja-JP" altLang="ja-JP" sz="4400" dirty="0">
                <a:solidFill>
                  <a:prstClr val="black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約</a:t>
            </a:r>
            <a:r>
              <a:rPr lang="ja-JP" altLang="ja-JP" sz="4400" u="sng" dirty="0">
                <a:solidFill>
                  <a:prstClr val="black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　　</a:t>
            </a:r>
            <a:r>
              <a:rPr lang="ja-JP" altLang="en-US" sz="4400" u="sng" dirty="0">
                <a:solidFill>
                  <a:prstClr val="black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　</a:t>
            </a:r>
            <a:r>
              <a:rPr lang="ja-JP" altLang="ja-JP" sz="4400" dirty="0">
                <a:solidFill>
                  <a:prstClr val="black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割</a:t>
            </a:r>
            <a:r>
              <a:rPr lang="ja-JP" altLang="ja-JP" sz="4000" dirty="0">
                <a:solidFill>
                  <a:prstClr val="black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を占める</a:t>
            </a:r>
            <a:r>
              <a:rPr lang="en-US" altLang="ja-JP" sz="4000" dirty="0">
                <a:solidFill>
                  <a:prstClr val="black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)</a:t>
            </a:r>
            <a:endParaRPr lang="ja-JP" altLang="en-US" sz="3600" dirty="0">
              <a:solidFill>
                <a:prstClr val="black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5859398" y="3793604"/>
            <a:ext cx="188064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4800" b="1" dirty="0">
                <a:solidFill>
                  <a:srgbClr val="FF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6,000</a:t>
            </a:r>
            <a:endParaRPr lang="ja-JP" altLang="en-US" sz="4800" b="1" dirty="0"/>
          </a:p>
        </p:txBody>
      </p:sp>
      <p:sp>
        <p:nvSpPr>
          <p:cNvPr id="47" name="テキスト ボックス 46"/>
          <p:cNvSpPr txBox="1"/>
          <p:nvPr/>
        </p:nvSpPr>
        <p:spPr>
          <a:xfrm>
            <a:off x="5872840" y="4585694"/>
            <a:ext cx="64953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4800" b="1" dirty="0">
                <a:solidFill>
                  <a:srgbClr val="FF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９</a:t>
            </a:r>
            <a:endParaRPr lang="ja-JP" altLang="en-US" sz="4800" b="1" dirty="0"/>
          </a:p>
        </p:txBody>
      </p:sp>
    </p:spTree>
    <p:extLst>
      <p:ext uri="{BB962C8B-B14F-4D97-AF65-F5344CB8AC3E}">
        <p14:creationId xmlns:p14="http://schemas.microsoft.com/office/powerpoint/2010/main" val="11523812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/>
      <p:bldP spid="8" grpId="0"/>
      <p:bldP spid="4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角丸四角形 2"/>
          <p:cNvSpPr/>
          <p:nvPr/>
        </p:nvSpPr>
        <p:spPr>
          <a:xfrm>
            <a:off x="615504" y="2137420"/>
            <a:ext cx="9073008" cy="3240360"/>
          </a:xfrm>
          <a:prstGeom prst="roundRect">
            <a:avLst>
              <a:gd name="adj" fmla="val 6320"/>
            </a:avLst>
          </a:prstGeom>
          <a:noFill/>
          <a:ln w="5715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685"/>
          </a:p>
        </p:txBody>
      </p:sp>
      <p:grpSp>
        <p:nvGrpSpPr>
          <p:cNvPr id="9" name="グループ化 8"/>
          <p:cNvGrpSpPr/>
          <p:nvPr/>
        </p:nvGrpSpPr>
        <p:grpSpPr>
          <a:xfrm>
            <a:off x="1195514" y="119586"/>
            <a:ext cx="3372022" cy="1009724"/>
            <a:chOff x="687512" y="119584"/>
            <a:chExt cx="3372023" cy="1009724"/>
          </a:xfrm>
        </p:grpSpPr>
        <p:sp>
          <p:nvSpPr>
            <p:cNvPr id="11" name="円/楕円 10"/>
            <p:cNvSpPr/>
            <p:nvPr/>
          </p:nvSpPr>
          <p:spPr>
            <a:xfrm>
              <a:off x="1299580" y="119584"/>
              <a:ext cx="792088" cy="792088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685"/>
            </a:p>
          </p:txBody>
        </p:sp>
        <p:sp>
          <p:nvSpPr>
            <p:cNvPr id="14" name="円/楕円 13"/>
            <p:cNvSpPr/>
            <p:nvPr/>
          </p:nvSpPr>
          <p:spPr>
            <a:xfrm>
              <a:off x="687512" y="121196"/>
              <a:ext cx="1008112" cy="1008112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685"/>
            </a:p>
          </p:txBody>
        </p:sp>
        <p:sp>
          <p:nvSpPr>
            <p:cNvPr id="15" name="テキスト ボックス 14"/>
            <p:cNvSpPr txBox="1"/>
            <p:nvPr/>
          </p:nvSpPr>
          <p:spPr>
            <a:xfrm>
              <a:off x="1263576" y="357271"/>
              <a:ext cx="2795959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2800" dirty="0">
                  <a:solidFill>
                    <a:schemeClr val="accent1">
                      <a:lumMod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お金を稼ぐ</a:t>
              </a:r>
              <a:r>
                <a:rPr lang="en-US" altLang="ja-JP" sz="2800" dirty="0">
                  <a:solidFill>
                    <a:schemeClr val="accent1">
                      <a:lumMod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(</a:t>
              </a:r>
              <a:r>
                <a:rPr lang="ja-JP" altLang="en-US" sz="2800" dirty="0">
                  <a:solidFill>
                    <a:schemeClr val="accent1">
                      <a:lumMod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働く</a:t>
              </a:r>
              <a:r>
                <a:rPr lang="en-US" altLang="ja-JP" sz="2800" dirty="0">
                  <a:solidFill>
                    <a:schemeClr val="accent1">
                      <a:lumMod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)</a:t>
              </a:r>
            </a:p>
          </p:txBody>
        </p:sp>
        <p:sp>
          <p:nvSpPr>
            <p:cNvPr id="16" name="テキスト ボックス 15"/>
            <p:cNvSpPr txBox="1"/>
            <p:nvPr/>
          </p:nvSpPr>
          <p:spPr>
            <a:xfrm>
              <a:off x="831528" y="302086"/>
              <a:ext cx="646331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3600" dirty="0">
                  <a:solidFill>
                    <a:schemeClr val="accent1">
                      <a:lumMod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Ⅰ</a:t>
              </a:r>
              <a:endParaRPr lang="ja-JP" altLang="en-US" sz="3600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grpSp>
        <p:nvGrpSpPr>
          <p:cNvPr id="5" name="グループ化 4"/>
          <p:cNvGrpSpPr/>
          <p:nvPr/>
        </p:nvGrpSpPr>
        <p:grpSpPr>
          <a:xfrm>
            <a:off x="1391279" y="1092192"/>
            <a:ext cx="8097088" cy="1323439"/>
            <a:chOff x="1119560" y="1072017"/>
            <a:chExt cx="8097088" cy="1323439"/>
          </a:xfrm>
        </p:grpSpPr>
        <p:sp>
          <p:nvSpPr>
            <p:cNvPr id="4" name="正方形/長方形 3"/>
            <p:cNvSpPr/>
            <p:nvPr/>
          </p:nvSpPr>
          <p:spPr>
            <a:xfrm>
              <a:off x="4359920" y="1811951"/>
              <a:ext cx="4536504" cy="58350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685"/>
            </a:p>
          </p:txBody>
        </p:sp>
        <p:sp>
          <p:nvSpPr>
            <p:cNvPr id="12" name="正方形/長方形 11"/>
            <p:cNvSpPr/>
            <p:nvPr/>
          </p:nvSpPr>
          <p:spPr>
            <a:xfrm>
              <a:off x="1119560" y="1072017"/>
              <a:ext cx="8097088" cy="1323439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r>
                <a:rPr lang="ja-JP" altLang="en-US" sz="4000" dirty="0">
                  <a:latin typeface="HGP創英角ｺﾞｼｯｸUB" panose="020B0A00000000000000" pitchFamily="50" charset="-128"/>
                  <a:ea typeface="HGP創英角ｺﾞｼｯｸUB" panose="020B0A00000000000000" pitchFamily="50" charset="-128"/>
                  <a:cs typeface="Times New Roman" panose="02020603050405020304" pitchFamily="18" charset="0"/>
                </a:rPr>
                <a:t>会社に勤める場合、どのような働き方</a:t>
              </a:r>
              <a:endParaRPr lang="en-US" altLang="ja-JP" sz="4000" dirty="0">
                <a:latin typeface="HGP創英角ｺﾞｼｯｸUB" panose="020B0A00000000000000" pitchFamily="50" charset="-128"/>
                <a:ea typeface="HGP創英角ｺﾞｼｯｸUB" panose="020B0A00000000000000" pitchFamily="50" charset="-128"/>
                <a:cs typeface="Times New Roman" panose="02020603050405020304" pitchFamily="18" charset="0"/>
              </a:endParaRPr>
            </a:p>
            <a:p>
              <a:r>
                <a:rPr lang="ja-JP" altLang="en-US" sz="4000" dirty="0">
                  <a:latin typeface="HGP創英角ｺﾞｼｯｸUB" panose="020B0A00000000000000" pitchFamily="50" charset="-128"/>
                  <a:ea typeface="HGP創英角ｺﾞｼｯｸUB" panose="020B0A00000000000000" pitchFamily="50" charset="-128"/>
                  <a:cs typeface="Times New Roman" panose="02020603050405020304" pitchFamily="18" charset="0"/>
                </a:rPr>
                <a:t>　　　　　　　　　 </a:t>
              </a:r>
              <a:r>
                <a:rPr lang="en-US" altLang="ja-JP" sz="4000" dirty="0">
                  <a:latin typeface="HGP創英角ｺﾞｼｯｸUB" panose="020B0A00000000000000" pitchFamily="50" charset="-128"/>
                  <a:ea typeface="HGP創英角ｺﾞｼｯｸUB" panose="020B0A00000000000000" pitchFamily="50" charset="-128"/>
                  <a:cs typeface="Times New Roman" panose="02020603050405020304" pitchFamily="18" charset="0"/>
                </a:rPr>
                <a:t>(</a:t>
              </a:r>
              <a:r>
                <a:rPr lang="ja-JP" altLang="en-US" sz="4000" dirty="0">
                  <a:latin typeface="HGP創英角ｺﾞｼｯｸUB" panose="020B0A00000000000000" pitchFamily="50" charset="-128"/>
                  <a:ea typeface="HGP創英角ｺﾞｼｯｸUB" panose="020B0A00000000000000" pitchFamily="50" charset="-128"/>
                  <a:cs typeface="Times New Roman" panose="02020603050405020304" pitchFamily="18" charset="0"/>
                </a:rPr>
                <a:t>雇用形態</a:t>
              </a:r>
              <a:r>
                <a:rPr lang="en-US" altLang="ja-JP" sz="4000" dirty="0">
                  <a:latin typeface="HGP創英角ｺﾞｼｯｸUB" panose="020B0A00000000000000" pitchFamily="50" charset="-128"/>
                  <a:ea typeface="HGP創英角ｺﾞｼｯｸUB" panose="020B0A00000000000000" pitchFamily="50" charset="-128"/>
                  <a:cs typeface="Times New Roman" panose="02020603050405020304" pitchFamily="18" charset="0"/>
                </a:rPr>
                <a:t>)</a:t>
              </a:r>
              <a:r>
                <a:rPr lang="ja-JP" altLang="en-US" sz="4000" dirty="0">
                  <a:latin typeface="HGP創英角ｺﾞｼｯｸUB" panose="020B0A00000000000000" pitchFamily="50" charset="-128"/>
                  <a:ea typeface="HGP創英角ｺﾞｼｯｸUB" panose="020B0A00000000000000" pitchFamily="50" charset="-128"/>
                  <a:cs typeface="Times New Roman" panose="02020603050405020304" pitchFamily="18" charset="0"/>
                </a:rPr>
                <a:t>がある</a:t>
              </a:r>
              <a:r>
                <a:rPr lang="ja-JP" altLang="ja-JP" sz="4000" dirty="0">
                  <a:latin typeface="HGP創英角ｺﾞｼｯｸUB" panose="020B0A00000000000000" pitchFamily="50" charset="-128"/>
                  <a:ea typeface="HGP創英角ｺﾞｼｯｸUB" panose="020B0A00000000000000" pitchFamily="50" charset="-128"/>
                  <a:cs typeface="Times New Roman" panose="02020603050405020304" pitchFamily="18" charset="0"/>
                </a:rPr>
                <a:t>？</a:t>
              </a:r>
              <a:endParaRPr lang="ja-JP" altLang="en-US" sz="3600" dirty="0">
                <a:latin typeface="HGP創英角ｺﾞｼｯｸUB" panose="020B0A00000000000000" pitchFamily="50" charset="-128"/>
                <a:ea typeface="HGP創英角ｺﾞｼｯｸUB" panose="020B0A00000000000000" pitchFamily="50" charset="-128"/>
              </a:endParaRPr>
            </a:p>
          </p:txBody>
        </p:sp>
      </p:grpSp>
      <p:grpSp>
        <p:nvGrpSpPr>
          <p:cNvPr id="21" name="グループ化 20"/>
          <p:cNvGrpSpPr/>
          <p:nvPr/>
        </p:nvGrpSpPr>
        <p:grpSpPr>
          <a:xfrm>
            <a:off x="246089" y="1038806"/>
            <a:ext cx="1093438" cy="831946"/>
            <a:chOff x="566180" y="820550"/>
            <a:chExt cx="1093439" cy="831946"/>
          </a:xfrm>
        </p:grpSpPr>
        <p:sp>
          <p:nvSpPr>
            <p:cNvPr id="22" name="角丸四角形 21"/>
            <p:cNvSpPr/>
            <p:nvPr/>
          </p:nvSpPr>
          <p:spPr>
            <a:xfrm>
              <a:off x="566180" y="906092"/>
              <a:ext cx="1093439" cy="746404"/>
            </a:xfrm>
            <a:prstGeom prst="roundRect">
              <a:avLst>
                <a:gd name="adj" fmla="val 50000"/>
              </a:avLst>
            </a:prstGeom>
            <a:solidFill>
              <a:srgbClr val="FF0000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685"/>
            </a:p>
          </p:txBody>
        </p:sp>
        <p:sp>
          <p:nvSpPr>
            <p:cNvPr id="23" name="テキスト ボックス 22"/>
            <p:cNvSpPr txBox="1"/>
            <p:nvPr/>
          </p:nvSpPr>
          <p:spPr>
            <a:xfrm>
              <a:off x="617929" y="820550"/>
              <a:ext cx="992580" cy="830997"/>
            </a:xfrm>
            <a:prstGeom prst="rect">
              <a:avLst/>
            </a:prstGeom>
            <a:noFill/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wrap="none" rtlCol="0">
              <a:spAutoFit/>
            </a:bodyPr>
            <a:lstStyle/>
            <a:p>
              <a:r>
                <a:rPr lang="en-US" altLang="ja-JP" sz="4800" b="1" dirty="0">
                  <a:solidFill>
                    <a:schemeClr val="accent4">
                      <a:lumMod val="20000"/>
                      <a:lumOff val="8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Q2</a:t>
              </a:r>
              <a:endParaRPr lang="ja-JP" altLang="en-US" sz="4800" b="1" dirty="0">
                <a:solidFill>
                  <a:schemeClr val="accent4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9309037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9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1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2028" y="769268"/>
            <a:ext cx="9328472" cy="4466359"/>
          </a:xfrm>
          <a:prstGeom prst="rect">
            <a:avLst/>
          </a:prstGeom>
        </p:spPr>
      </p:pic>
      <p:grpSp>
        <p:nvGrpSpPr>
          <p:cNvPr id="9" name="グループ化 8"/>
          <p:cNvGrpSpPr/>
          <p:nvPr/>
        </p:nvGrpSpPr>
        <p:grpSpPr>
          <a:xfrm>
            <a:off x="1195514" y="119586"/>
            <a:ext cx="3372022" cy="1009724"/>
            <a:chOff x="687512" y="119584"/>
            <a:chExt cx="3372023" cy="1009724"/>
          </a:xfrm>
        </p:grpSpPr>
        <p:sp>
          <p:nvSpPr>
            <p:cNvPr id="11" name="円/楕円 10"/>
            <p:cNvSpPr/>
            <p:nvPr/>
          </p:nvSpPr>
          <p:spPr>
            <a:xfrm>
              <a:off x="1299580" y="119584"/>
              <a:ext cx="792088" cy="792088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685"/>
            </a:p>
          </p:txBody>
        </p:sp>
        <p:sp>
          <p:nvSpPr>
            <p:cNvPr id="14" name="円/楕円 13"/>
            <p:cNvSpPr/>
            <p:nvPr/>
          </p:nvSpPr>
          <p:spPr>
            <a:xfrm>
              <a:off x="687512" y="121196"/>
              <a:ext cx="1008112" cy="1008112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685"/>
            </a:p>
          </p:txBody>
        </p:sp>
        <p:sp>
          <p:nvSpPr>
            <p:cNvPr id="15" name="テキスト ボックス 14"/>
            <p:cNvSpPr txBox="1"/>
            <p:nvPr/>
          </p:nvSpPr>
          <p:spPr>
            <a:xfrm>
              <a:off x="1263576" y="357271"/>
              <a:ext cx="2795959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2800" dirty="0">
                  <a:solidFill>
                    <a:schemeClr val="accent1">
                      <a:lumMod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お金を稼ぐ</a:t>
              </a:r>
              <a:r>
                <a:rPr lang="en-US" altLang="ja-JP" sz="2800" dirty="0">
                  <a:solidFill>
                    <a:schemeClr val="accent1">
                      <a:lumMod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(</a:t>
              </a:r>
              <a:r>
                <a:rPr lang="ja-JP" altLang="en-US" sz="2800" dirty="0">
                  <a:solidFill>
                    <a:schemeClr val="accent1">
                      <a:lumMod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働く</a:t>
              </a:r>
              <a:r>
                <a:rPr lang="en-US" altLang="ja-JP" sz="2800" dirty="0">
                  <a:solidFill>
                    <a:schemeClr val="accent1">
                      <a:lumMod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)</a:t>
              </a:r>
            </a:p>
          </p:txBody>
        </p:sp>
        <p:sp>
          <p:nvSpPr>
            <p:cNvPr id="16" name="テキスト ボックス 15"/>
            <p:cNvSpPr txBox="1"/>
            <p:nvPr/>
          </p:nvSpPr>
          <p:spPr>
            <a:xfrm>
              <a:off x="831528" y="302086"/>
              <a:ext cx="646331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3600" dirty="0">
                  <a:solidFill>
                    <a:schemeClr val="accent1">
                      <a:lumMod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Ⅰ</a:t>
              </a:r>
              <a:endParaRPr lang="ja-JP" altLang="en-US" sz="3600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sp>
        <p:nvSpPr>
          <p:cNvPr id="4" name="テキスト ボックス 3"/>
          <p:cNvSpPr txBox="1"/>
          <p:nvPr/>
        </p:nvSpPr>
        <p:spPr>
          <a:xfrm>
            <a:off x="5224465" y="272575"/>
            <a:ext cx="410240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3600" dirty="0">
                <a:solidFill>
                  <a:schemeClr val="accent6">
                    <a:lumMod val="75000"/>
                  </a:schemeClr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会社に勤める働き方</a:t>
            </a:r>
          </a:p>
        </p:txBody>
      </p:sp>
    </p:spTree>
    <p:extLst>
      <p:ext uri="{BB962C8B-B14F-4D97-AF65-F5344CB8AC3E}">
        <p14:creationId xmlns:p14="http://schemas.microsoft.com/office/powerpoint/2010/main" val="32010910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/>
          <p:cNvSpPr txBox="1"/>
          <p:nvPr/>
        </p:nvSpPr>
        <p:spPr>
          <a:xfrm>
            <a:off x="1479602" y="873542"/>
            <a:ext cx="8209299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ja-JP" altLang="ja-JP" sz="3200" dirty="0">
                <a:solidFill>
                  <a:prstClr val="black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働き方</a:t>
            </a:r>
            <a:r>
              <a:rPr lang="en-US" altLang="ja-JP" sz="3200" dirty="0">
                <a:solidFill>
                  <a:prstClr val="black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(</a:t>
            </a:r>
            <a:r>
              <a:rPr lang="ja-JP" altLang="ja-JP" sz="3200" dirty="0">
                <a:solidFill>
                  <a:prstClr val="black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雇用形態</a:t>
            </a:r>
            <a:r>
              <a:rPr lang="en-US" altLang="ja-JP" sz="3200" dirty="0">
                <a:solidFill>
                  <a:prstClr val="black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)</a:t>
            </a:r>
            <a:r>
              <a:rPr lang="ja-JP" altLang="ja-JP" sz="3200" dirty="0">
                <a:solidFill>
                  <a:prstClr val="black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を</a:t>
            </a:r>
            <a:r>
              <a:rPr lang="ja-JP" altLang="en-US" sz="3200" dirty="0">
                <a:solidFill>
                  <a:prstClr val="black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２つ</a:t>
            </a:r>
            <a:r>
              <a:rPr lang="ja-JP" altLang="ja-JP" sz="3200" dirty="0">
                <a:solidFill>
                  <a:prstClr val="black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選び、</a:t>
            </a:r>
            <a:endParaRPr lang="en-US" altLang="ja-JP" sz="3200" dirty="0">
              <a:solidFill>
                <a:prstClr val="black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  <a:cs typeface="Times New Roman" panose="02020603050405020304" pitchFamily="18" charset="0"/>
            </a:endParaRPr>
          </a:p>
          <a:p>
            <a:pPr lvl="0"/>
            <a:r>
              <a:rPr lang="ja-JP" altLang="ja-JP" sz="3200" dirty="0">
                <a:solidFill>
                  <a:prstClr val="black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それぞれのメリット・デメリットを書き出してみよう</a:t>
            </a:r>
            <a:endParaRPr lang="ja-JP" altLang="en-US" sz="2800" dirty="0">
              <a:solidFill>
                <a:prstClr val="black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grpSp>
        <p:nvGrpSpPr>
          <p:cNvPr id="37" name="グループ化 36"/>
          <p:cNvGrpSpPr/>
          <p:nvPr/>
        </p:nvGrpSpPr>
        <p:grpSpPr>
          <a:xfrm>
            <a:off x="826880" y="2086127"/>
            <a:ext cx="8424936" cy="3137787"/>
            <a:chOff x="903536" y="2421885"/>
            <a:chExt cx="8424936" cy="2883887"/>
          </a:xfrm>
        </p:grpSpPr>
        <p:sp>
          <p:nvSpPr>
            <p:cNvPr id="12" name="角丸四角形 11"/>
            <p:cNvSpPr/>
            <p:nvPr/>
          </p:nvSpPr>
          <p:spPr>
            <a:xfrm>
              <a:off x="903536" y="2486262"/>
              <a:ext cx="8424936" cy="2819510"/>
            </a:xfrm>
            <a:prstGeom prst="roundRect">
              <a:avLst>
                <a:gd name="adj" fmla="val 8367"/>
              </a:avLst>
            </a:prstGeom>
            <a:noFill/>
            <a:ln w="57150"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685"/>
            </a:p>
          </p:txBody>
        </p:sp>
        <p:cxnSp>
          <p:nvCxnSpPr>
            <p:cNvPr id="17" name="直線コネクタ 16"/>
            <p:cNvCxnSpPr/>
            <p:nvPr/>
          </p:nvCxnSpPr>
          <p:spPr>
            <a:xfrm>
              <a:off x="903536" y="3145532"/>
              <a:ext cx="8424936" cy="0"/>
            </a:xfrm>
            <a:prstGeom prst="line">
              <a:avLst/>
            </a:prstGeom>
            <a:ln w="5715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直線コネクタ 25"/>
            <p:cNvCxnSpPr/>
            <p:nvPr/>
          </p:nvCxnSpPr>
          <p:spPr>
            <a:xfrm>
              <a:off x="3279800" y="2486262"/>
              <a:ext cx="0" cy="2819510"/>
            </a:xfrm>
            <a:prstGeom prst="line">
              <a:avLst/>
            </a:prstGeom>
            <a:ln w="5715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直線コネクタ 35"/>
            <p:cNvCxnSpPr/>
            <p:nvPr/>
          </p:nvCxnSpPr>
          <p:spPr>
            <a:xfrm>
              <a:off x="6232128" y="2486262"/>
              <a:ext cx="0" cy="2819510"/>
            </a:xfrm>
            <a:prstGeom prst="line">
              <a:avLst/>
            </a:prstGeom>
            <a:ln w="5715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直線コネクタ 28"/>
            <p:cNvCxnSpPr/>
            <p:nvPr/>
          </p:nvCxnSpPr>
          <p:spPr>
            <a:xfrm>
              <a:off x="903536" y="4153644"/>
              <a:ext cx="8424936" cy="0"/>
            </a:xfrm>
            <a:prstGeom prst="line">
              <a:avLst/>
            </a:prstGeom>
            <a:ln w="3810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1" name="テキスト ボックス 30"/>
            <p:cNvSpPr txBox="1"/>
            <p:nvPr/>
          </p:nvSpPr>
          <p:spPr>
            <a:xfrm>
              <a:off x="1259769" y="2421885"/>
              <a:ext cx="1766830" cy="70718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4400" dirty="0">
                  <a:solidFill>
                    <a:schemeClr val="accent1">
                      <a:lumMod val="75000"/>
                    </a:schemeClr>
                  </a:solidFill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働き方</a:t>
              </a:r>
            </a:p>
          </p:txBody>
        </p:sp>
        <p:sp>
          <p:nvSpPr>
            <p:cNvPr id="40" name="テキスト ボックス 39"/>
            <p:cNvSpPr txBox="1"/>
            <p:nvPr/>
          </p:nvSpPr>
          <p:spPr>
            <a:xfrm>
              <a:off x="1193826" y="3255703"/>
              <a:ext cx="1795684" cy="70718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4400" dirty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メリット</a:t>
              </a:r>
            </a:p>
          </p:txBody>
        </p:sp>
        <p:sp>
          <p:nvSpPr>
            <p:cNvPr id="41" name="テキスト ボックス 40"/>
            <p:cNvSpPr txBox="1"/>
            <p:nvPr/>
          </p:nvSpPr>
          <p:spPr>
            <a:xfrm>
              <a:off x="974361" y="4296052"/>
              <a:ext cx="2305439" cy="70718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4400" dirty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デメリット</a:t>
              </a:r>
            </a:p>
          </p:txBody>
        </p:sp>
        <p:sp>
          <p:nvSpPr>
            <p:cNvPr id="34" name="テキスト ボックス 33"/>
            <p:cNvSpPr txBox="1"/>
            <p:nvPr/>
          </p:nvSpPr>
          <p:spPr>
            <a:xfrm>
              <a:off x="3377666" y="2493755"/>
              <a:ext cx="2746265" cy="65060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4000" dirty="0">
                  <a:solidFill>
                    <a:schemeClr val="accent1">
                      <a:lumMod val="75000"/>
                    </a:schemeClr>
                  </a:solidFill>
                </a:rPr>
                <a:t>【</a:t>
              </a:r>
              <a:r>
                <a:rPr lang="ja-JP" altLang="en-US" sz="4000" dirty="0">
                  <a:solidFill>
                    <a:schemeClr val="accent1">
                      <a:lumMod val="75000"/>
                    </a:schemeClr>
                  </a:solidFill>
                </a:rPr>
                <a:t>　　　　　　</a:t>
              </a:r>
              <a:r>
                <a:rPr lang="en-US" altLang="ja-JP" sz="4000" dirty="0">
                  <a:solidFill>
                    <a:schemeClr val="accent1">
                      <a:lumMod val="75000"/>
                    </a:schemeClr>
                  </a:solidFill>
                </a:rPr>
                <a:t>】</a:t>
              </a:r>
              <a:endParaRPr lang="ja-JP" altLang="en-US" sz="4000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sp>
          <p:nvSpPr>
            <p:cNvPr id="43" name="テキスト ボックス 42"/>
            <p:cNvSpPr txBox="1"/>
            <p:nvPr/>
          </p:nvSpPr>
          <p:spPr>
            <a:xfrm>
              <a:off x="6350486" y="2498509"/>
              <a:ext cx="2746265" cy="65060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4000" dirty="0">
                  <a:solidFill>
                    <a:schemeClr val="accent1">
                      <a:lumMod val="75000"/>
                    </a:schemeClr>
                  </a:solidFill>
                </a:rPr>
                <a:t>【</a:t>
              </a:r>
              <a:r>
                <a:rPr lang="ja-JP" altLang="en-US" sz="4000" dirty="0">
                  <a:solidFill>
                    <a:schemeClr val="accent1">
                      <a:lumMod val="75000"/>
                    </a:schemeClr>
                  </a:solidFill>
                </a:rPr>
                <a:t>　　　　　　</a:t>
              </a:r>
              <a:r>
                <a:rPr lang="en-US" altLang="ja-JP" sz="4000" dirty="0">
                  <a:solidFill>
                    <a:schemeClr val="accent1">
                      <a:lumMod val="75000"/>
                    </a:schemeClr>
                  </a:solidFill>
                </a:rPr>
                <a:t>】</a:t>
              </a:r>
              <a:endParaRPr lang="ja-JP" altLang="en-US" sz="4000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</p:grpSp>
      <p:pic>
        <p:nvPicPr>
          <p:cNvPr id="2" name="図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6163" y="322973"/>
            <a:ext cx="1300261" cy="517308"/>
          </a:xfrm>
          <a:prstGeom prst="rect">
            <a:avLst/>
          </a:prstGeom>
        </p:spPr>
      </p:pic>
      <p:grpSp>
        <p:nvGrpSpPr>
          <p:cNvPr id="15" name="グループ化 14"/>
          <p:cNvGrpSpPr/>
          <p:nvPr/>
        </p:nvGrpSpPr>
        <p:grpSpPr>
          <a:xfrm>
            <a:off x="334414" y="933621"/>
            <a:ext cx="1093438" cy="831946"/>
            <a:chOff x="566180" y="820550"/>
            <a:chExt cx="1093439" cy="831946"/>
          </a:xfrm>
        </p:grpSpPr>
        <p:sp>
          <p:nvSpPr>
            <p:cNvPr id="16" name="角丸四角形 15"/>
            <p:cNvSpPr/>
            <p:nvPr/>
          </p:nvSpPr>
          <p:spPr>
            <a:xfrm>
              <a:off x="566180" y="906092"/>
              <a:ext cx="1093439" cy="746404"/>
            </a:xfrm>
            <a:prstGeom prst="roundRect">
              <a:avLst>
                <a:gd name="adj" fmla="val 50000"/>
              </a:avLst>
            </a:prstGeom>
            <a:solidFill>
              <a:srgbClr val="FF0000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685"/>
            </a:p>
          </p:txBody>
        </p:sp>
        <p:sp>
          <p:nvSpPr>
            <p:cNvPr id="18" name="テキスト ボックス 17"/>
            <p:cNvSpPr txBox="1"/>
            <p:nvPr/>
          </p:nvSpPr>
          <p:spPr>
            <a:xfrm>
              <a:off x="617929" y="820550"/>
              <a:ext cx="992580" cy="830997"/>
            </a:xfrm>
            <a:prstGeom prst="rect">
              <a:avLst/>
            </a:prstGeom>
            <a:noFill/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wrap="none" rtlCol="0">
              <a:spAutoFit/>
            </a:bodyPr>
            <a:lstStyle/>
            <a:p>
              <a:r>
                <a:rPr lang="en-US" altLang="ja-JP" sz="4800" b="1" dirty="0">
                  <a:solidFill>
                    <a:schemeClr val="accent4">
                      <a:lumMod val="20000"/>
                      <a:lumOff val="8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Q3</a:t>
              </a:r>
              <a:endParaRPr lang="ja-JP" altLang="en-US" sz="4800" b="1" dirty="0">
                <a:solidFill>
                  <a:schemeClr val="accent4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9108291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75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7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グループ化 3"/>
          <p:cNvGrpSpPr/>
          <p:nvPr/>
        </p:nvGrpSpPr>
        <p:grpSpPr>
          <a:xfrm>
            <a:off x="2127672" y="1921397"/>
            <a:ext cx="5688210" cy="2148627"/>
            <a:chOff x="179512" y="119584"/>
            <a:chExt cx="2673113" cy="1009724"/>
          </a:xfrm>
        </p:grpSpPr>
        <p:sp>
          <p:nvSpPr>
            <p:cNvPr id="5" name="円/楕円 4"/>
            <p:cNvSpPr/>
            <p:nvPr/>
          </p:nvSpPr>
          <p:spPr>
            <a:xfrm>
              <a:off x="791580" y="119584"/>
              <a:ext cx="792088" cy="792088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685"/>
            </a:p>
          </p:txBody>
        </p:sp>
        <p:sp>
          <p:nvSpPr>
            <p:cNvPr id="6" name="円/楕円 5"/>
            <p:cNvSpPr/>
            <p:nvPr/>
          </p:nvSpPr>
          <p:spPr>
            <a:xfrm>
              <a:off x="179512" y="121196"/>
              <a:ext cx="1008112" cy="1008112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685"/>
            </a:p>
          </p:txBody>
        </p:sp>
        <p:sp>
          <p:nvSpPr>
            <p:cNvPr id="7" name="テキスト ボックス 6"/>
            <p:cNvSpPr txBox="1"/>
            <p:nvPr/>
          </p:nvSpPr>
          <p:spPr>
            <a:xfrm>
              <a:off x="799693" y="364236"/>
              <a:ext cx="2052932" cy="3905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4800" dirty="0">
                  <a:solidFill>
                    <a:schemeClr val="accent1">
                      <a:lumMod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税金と社会保険</a:t>
              </a:r>
            </a:p>
          </p:txBody>
        </p:sp>
      </p:grpSp>
      <p:sp>
        <p:nvSpPr>
          <p:cNvPr id="8" name="テキスト ボックス 7"/>
          <p:cNvSpPr txBox="1"/>
          <p:nvPr/>
        </p:nvSpPr>
        <p:spPr>
          <a:xfrm>
            <a:off x="2639485" y="2387468"/>
            <a:ext cx="46535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6000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Ⅱ</a:t>
            </a:r>
            <a:endParaRPr lang="ja-JP" altLang="en-US" sz="6000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0858025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グループ化 5"/>
          <p:cNvGrpSpPr/>
          <p:nvPr/>
        </p:nvGrpSpPr>
        <p:grpSpPr>
          <a:xfrm>
            <a:off x="711025" y="122582"/>
            <a:ext cx="9026875" cy="5397827"/>
            <a:chOff x="711025" y="122582"/>
            <a:chExt cx="9026875" cy="5397827"/>
          </a:xfrm>
        </p:grpSpPr>
        <p:grpSp>
          <p:nvGrpSpPr>
            <p:cNvPr id="5" name="グループ化 4"/>
            <p:cNvGrpSpPr/>
            <p:nvPr/>
          </p:nvGrpSpPr>
          <p:grpSpPr>
            <a:xfrm>
              <a:off x="711025" y="122582"/>
              <a:ext cx="9026875" cy="5397827"/>
              <a:chOff x="711025" y="122582"/>
              <a:chExt cx="9026875" cy="5397827"/>
            </a:xfrm>
          </p:grpSpPr>
          <p:pic>
            <p:nvPicPr>
              <p:cNvPr id="3" name="図 2"/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711025" y="122582"/>
                <a:ext cx="9026875" cy="5397827"/>
              </a:xfrm>
              <a:prstGeom prst="rect">
                <a:avLst/>
              </a:prstGeom>
            </p:spPr>
          </p:pic>
          <p:cxnSp>
            <p:nvCxnSpPr>
              <p:cNvPr id="7" name="直線コネクタ 6"/>
              <p:cNvCxnSpPr/>
              <p:nvPr/>
            </p:nvCxnSpPr>
            <p:spPr>
              <a:xfrm flipV="1">
                <a:off x="7240241" y="2281436"/>
                <a:ext cx="216024" cy="144016"/>
              </a:xfrm>
              <a:prstGeom prst="line">
                <a:avLst/>
              </a:prstGeom>
              <a:ln w="28575">
                <a:solidFill>
                  <a:srgbClr val="FF0000"/>
                </a:solidFill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2" name="直線コネクタ 61"/>
              <p:cNvCxnSpPr/>
              <p:nvPr/>
            </p:nvCxnSpPr>
            <p:spPr>
              <a:xfrm flipV="1">
                <a:off x="7220966" y="3649590"/>
                <a:ext cx="216024" cy="144016"/>
              </a:xfrm>
              <a:prstGeom prst="line">
                <a:avLst/>
              </a:prstGeom>
              <a:ln w="28575">
                <a:solidFill>
                  <a:schemeClr val="accent1">
                    <a:lumMod val="75000"/>
                  </a:schemeClr>
                </a:solidFill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pic>
          <p:nvPicPr>
            <p:cNvPr id="4" name="図 3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6896124" y="512063"/>
              <a:ext cx="432854" cy="32921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1558936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2_デザインの設定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デザインの設定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デザインの設定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6931</TotalTime>
  <Words>1201</Words>
  <Application>Microsoft Office PowerPoint</Application>
  <PresentationFormat>ユーザー設定</PresentationFormat>
  <Paragraphs>270</Paragraphs>
  <Slides>30</Slides>
  <Notes>5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4</vt:i4>
      </vt:variant>
      <vt:variant>
        <vt:lpstr>スライド タイトル</vt:lpstr>
      </vt:variant>
      <vt:variant>
        <vt:i4>30</vt:i4>
      </vt:variant>
    </vt:vector>
  </HeadingPairs>
  <TitlesOfParts>
    <vt:vector size="40" baseType="lpstr">
      <vt:lpstr>HGPｺﾞｼｯｸE</vt:lpstr>
      <vt:lpstr>HGP創英角ｺﾞｼｯｸUB</vt:lpstr>
      <vt:lpstr>HG丸ｺﾞｼｯｸM-PRO</vt:lpstr>
      <vt:lpstr>Arial</vt:lpstr>
      <vt:lpstr>Calibri</vt:lpstr>
      <vt:lpstr>Calibri Light</vt:lpstr>
      <vt:lpstr>2_デザインの設定</vt:lpstr>
      <vt:lpstr>1_デザインの設定</vt:lpstr>
      <vt:lpstr>デザインの設定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/>
  <cp:lastModifiedBy>高見 悠香</cp:lastModifiedBy>
  <cp:revision>246</cp:revision>
  <dcterms:created xsi:type="dcterms:W3CDTF">2020-10-22T10:28:45Z</dcterms:created>
  <dcterms:modified xsi:type="dcterms:W3CDTF">2023-12-22T00:56:23Z</dcterms:modified>
</cp:coreProperties>
</file>